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3"/>
    <p:sldId id="477" r:id="rId4"/>
    <p:sldId id="478" r:id="rId5"/>
    <p:sldId id="339" r:id="rId6"/>
    <p:sldId id="258" r:id="rId7"/>
    <p:sldId id="479" r:id="rId8"/>
    <p:sldId id="480" r:id="rId9"/>
    <p:sldId id="481" r:id="rId10"/>
    <p:sldId id="473" r:id="rId11"/>
    <p:sldId id="483" r:id="rId12"/>
    <p:sldId id="482" r:id="rId13"/>
    <p:sldId id="484" r:id="rId14"/>
    <p:sldId id="485" r:id="rId15"/>
    <p:sldId id="486" r:id="rId16"/>
    <p:sldId id="487" r:id="rId17"/>
    <p:sldId id="488" r:id="rId18"/>
    <p:sldId id="489" r:id="rId19"/>
    <p:sldId id="506" r:id="rId20"/>
    <p:sldId id="507" r:id="rId21"/>
    <p:sldId id="508" r:id="rId22"/>
    <p:sldId id="523" r:id="rId23"/>
    <p:sldId id="522" r:id="rId24"/>
    <p:sldId id="524" r:id="rId25"/>
    <p:sldId id="525" r:id="rId26"/>
    <p:sldId id="527" r:id="rId27"/>
    <p:sldId id="528" r:id="rId28"/>
    <p:sldId id="529" r:id="rId29"/>
    <p:sldId id="530" r:id="rId30"/>
    <p:sldId id="531" r:id="rId31"/>
    <p:sldId id="532" r:id="rId32"/>
    <p:sldId id="533" r:id="rId33"/>
    <p:sldId id="474" r:id="rId34"/>
    <p:sldId id="44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0304"/>
    <a:srgbClr val="B30002"/>
    <a:srgbClr val="000BF4"/>
    <a:srgbClr val="00E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54"/>
    <p:restoredTop sz="96405"/>
  </p:normalViewPr>
  <p:slideViewPr>
    <p:cSldViewPr snapToGrid="0" snapToObjects="1">
      <p:cViewPr varScale="1">
        <p:scale>
          <a:sx n="128" d="100"/>
          <a:sy n="128" d="100"/>
        </p:scale>
        <p:origin x="184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7.png"/><Relationship Id="rId7" Type="http://schemas.openxmlformats.org/officeDocument/2006/relationships/image" Target="../media/image46.png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.png"/><Relationship Id="rId8" Type="http://schemas.openxmlformats.org/officeDocument/2006/relationships/image" Target="../media/image55.png"/><Relationship Id="rId7" Type="http://schemas.openxmlformats.org/officeDocument/2006/relationships/image" Target="../media/image54.png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59.png"/><Relationship Id="rId11" Type="http://schemas.openxmlformats.org/officeDocument/2006/relationships/image" Target="../media/image58.png"/><Relationship Id="rId10" Type="http://schemas.openxmlformats.org/officeDocument/2006/relationships/image" Target="../media/image57.png"/><Relationship Id="rId1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png"/><Relationship Id="rId8" Type="http://schemas.openxmlformats.org/officeDocument/2006/relationships/image" Target="../media/image67.png"/><Relationship Id="rId7" Type="http://schemas.openxmlformats.org/officeDocument/2006/relationships/image" Target="../media/image66.png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.png"/><Relationship Id="rId8" Type="http://schemas.openxmlformats.org/officeDocument/2006/relationships/image" Target="../media/image75.png"/><Relationship Id="rId7" Type="http://schemas.openxmlformats.org/officeDocument/2006/relationships/image" Target="../media/image74.png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3" Type="http://schemas.openxmlformats.org/officeDocument/2006/relationships/image" Target="../media/image60.png"/><Relationship Id="rId2" Type="http://schemas.openxmlformats.org/officeDocument/2006/relationships/image" Target="../media/image70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77.png"/><Relationship Id="rId1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6.png"/><Relationship Id="rId8" Type="http://schemas.openxmlformats.org/officeDocument/2006/relationships/image" Target="../media/image85.png"/><Relationship Id="rId7" Type="http://schemas.openxmlformats.org/officeDocument/2006/relationships/image" Target="../media/image84.png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89.png"/><Relationship Id="rId11" Type="http://schemas.openxmlformats.org/officeDocument/2006/relationships/image" Target="../media/image88.png"/><Relationship Id="rId10" Type="http://schemas.openxmlformats.org/officeDocument/2006/relationships/image" Target="../media/image87.png"/><Relationship Id="rId1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8.png"/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40.png"/><Relationship Id="rId4" Type="http://schemas.openxmlformats.org/officeDocument/2006/relationships/image" Target="../media/image102.png"/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4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8.png"/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2.png"/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1" Type="http://schemas.openxmlformats.org/officeDocument/2006/relationships/image" Target="../media/image113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image" Target="../media/image115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8.png"/><Relationship Id="rId8" Type="http://schemas.openxmlformats.org/officeDocument/2006/relationships/image" Target="../media/image127.png"/><Relationship Id="rId7" Type="http://schemas.openxmlformats.org/officeDocument/2006/relationships/image" Target="../media/image126.png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20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image" Target="../media/image12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40.png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image" Target="../media/image1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47.png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image" Target="../media/image14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45.png"/><Relationship Id="rId6" Type="http://schemas.openxmlformats.org/officeDocument/2006/relationships/image" Target="../media/image144.png"/><Relationship Id="rId5" Type="http://schemas.openxmlformats.org/officeDocument/2006/relationships/image" Target="../media/image147.png"/><Relationship Id="rId4" Type="http://schemas.openxmlformats.org/officeDocument/2006/relationships/image" Target="../media/image150.png"/><Relationship Id="rId3" Type="http://schemas.openxmlformats.org/officeDocument/2006/relationships/image" Target="../media/image143.png"/><Relationship Id="rId2" Type="http://schemas.openxmlformats.org/officeDocument/2006/relationships/image" Target="../media/image149.png"/><Relationship Id="rId1" Type="http://schemas.openxmlformats.org/officeDocument/2006/relationships/image" Target="../media/image1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45.png"/><Relationship Id="rId6" Type="http://schemas.openxmlformats.org/officeDocument/2006/relationships/image" Target="../media/image144.png"/><Relationship Id="rId5" Type="http://schemas.openxmlformats.org/officeDocument/2006/relationships/image" Target="../media/image152.png"/><Relationship Id="rId4" Type="http://schemas.openxmlformats.org/officeDocument/2006/relationships/image" Target="../media/image147.png"/><Relationship Id="rId3" Type="http://schemas.openxmlformats.org/officeDocument/2006/relationships/image" Target="../media/image143.png"/><Relationship Id="rId2" Type="http://schemas.openxmlformats.org/officeDocument/2006/relationships/image" Target="../media/image151.png"/><Relationship Id="rId1" Type="http://schemas.openxmlformats.org/officeDocument/2006/relationships/image" Target="../media/image148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1.png"/><Relationship Id="rId8" Type="http://schemas.openxmlformats.org/officeDocument/2006/relationships/image" Target="../media/image160.png"/><Relationship Id="rId7" Type="http://schemas.openxmlformats.org/officeDocument/2006/relationships/image" Target="../media/image159.png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169.png"/><Relationship Id="rId16" Type="http://schemas.openxmlformats.org/officeDocument/2006/relationships/image" Target="../media/image168.png"/><Relationship Id="rId15" Type="http://schemas.openxmlformats.org/officeDocument/2006/relationships/image" Target="../media/image167.png"/><Relationship Id="rId14" Type="http://schemas.openxmlformats.org/officeDocument/2006/relationships/image" Target="../media/image166.png"/><Relationship Id="rId13" Type="http://schemas.openxmlformats.org/officeDocument/2006/relationships/image" Target="../media/image165.png"/><Relationship Id="rId12" Type="http://schemas.openxmlformats.org/officeDocument/2006/relationships/image" Target="../media/image164.png"/><Relationship Id="rId11" Type="http://schemas.openxmlformats.org/officeDocument/2006/relationships/image" Target="../media/image163.png"/><Relationship Id="rId10" Type="http://schemas.openxmlformats.org/officeDocument/2006/relationships/image" Target="../media/image162.png"/><Relationship Id="rId1" Type="http://schemas.openxmlformats.org/officeDocument/2006/relationships/image" Target="../media/image153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3.png"/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image" Target="../media/image17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3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8.png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2.png"/><Relationship Id="rId7" Type="http://schemas.openxmlformats.org/officeDocument/2006/relationships/image" Target="../media/image17.png"/><Relationship Id="rId6" Type="http://schemas.openxmlformats.org/officeDocument/2006/relationships/image" Target="../media/image21.png"/><Relationship Id="rId5" Type="http://schemas.openxmlformats.org/officeDocument/2006/relationships/image" Target="../media/image9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image" Target="../media/image29.png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image" Target="../media/image38.png"/><Relationship Id="rId7" Type="http://schemas.openxmlformats.org/officeDocument/2006/relationships/image" Target="../media/image37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83915" y="1963982"/>
            <a:ext cx="11024170" cy="1058238"/>
          </a:xfrm>
        </p:spPr>
        <p:txBody>
          <a:bodyPr>
            <a:normAutofit/>
          </a:bodyPr>
          <a:lstStyle/>
          <a:p>
            <a:r>
              <a:rPr kumimoji="1" lang="en-US" altLang="zh-CN" sz="4400" b="1" dirty="0"/>
              <a:t>GAMES103: Intro to Physics-Based Animation</a:t>
            </a:r>
            <a:endParaRPr kumimoji="1" lang="zh-CN" altLang="en-US" sz="4400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043930" y="3429000"/>
            <a:ext cx="8065228" cy="1493500"/>
          </a:xfrm>
        </p:spPr>
        <p:txBody>
          <a:bodyPr>
            <a:normAutofit/>
          </a:bodyPr>
          <a:lstStyle/>
          <a:p>
            <a:r>
              <a:rPr kumimoji="1" lang="en-US" altLang="zh-CN" sz="4000" dirty="0"/>
              <a:t>Waves: An Intro to Fluid Dynamics</a:t>
            </a:r>
            <a:endParaRPr kumimoji="1" lang="en-US" altLang="zh-CN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8" name="副标题 2"/>
          <p:cNvSpPr txBox="1"/>
          <p:nvPr/>
        </p:nvSpPr>
        <p:spPr>
          <a:xfrm>
            <a:off x="2196330" y="4689285"/>
            <a:ext cx="8065228" cy="14935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4000" dirty="0"/>
              <a:t>Huamin Wang</a:t>
            </a:r>
            <a:endParaRPr kumimoji="1" lang="en-US" altLang="zh-CN" sz="4000" dirty="0"/>
          </a:p>
          <a:p>
            <a:endParaRPr kumimoji="1" lang="en-US" altLang="zh-CN" sz="4000" dirty="0"/>
          </a:p>
          <a:p>
            <a:r>
              <a:rPr kumimoji="1" lang="en-US" altLang="zh-CN" sz="4000" dirty="0"/>
              <a:t>Dec 2021</a:t>
            </a:r>
            <a:endParaRPr kumimoji="1" lang="en-US" altLang="zh-CN"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Discretization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811658" y="952621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We discretize a continuous height field into a discrete set of height columns.</a:t>
            </a:r>
            <a:endParaRPr lang="en-US" sz="2400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81032" y="4161392"/>
            <a:ext cx="10695432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994787" y="2875185"/>
            <a:ext cx="583636" cy="12862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578423" y="2542449"/>
            <a:ext cx="583636" cy="16189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162059" y="2350028"/>
            <a:ext cx="583636" cy="18113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745695" y="2181851"/>
            <a:ext cx="583636" cy="19795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329331" y="2181851"/>
            <a:ext cx="583636" cy="197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912967" y="2542433"/>
            <a:ext cx="583636" cy="16189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496603" y="2875185"/>
            <a:ext cx="583636" cy="12862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080239" y="3427845"/>
            <a:ext cx="583636" cy="7335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663875" y="3640187"/>
            <a:ext cx="583636" cy="5211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247511" y="3508231"/>
            <a:ext cx="583636" cy="6531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831147" y="3226884"/>
            <a:ext cx="583636" cy="9345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414783" y="2875177"/>
            <a:ext cx="583636" cy="12862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998419" y="2542433"/>
            <a:ext cx="583636" cy="16189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582055" y="2247697"/>
            <a:ext cx="583636" cy="19136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9165691" y="2021234"/>
            <a:ext cx="583636" cy="21401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9749327" y="2021219"/>
            <a:ext cx="583636" cy="21401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10332963" y="2021219"/>
            <a:ext cx="583636" cy="21401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994787" y="2021235"/>
            <a:ext cx="10192815" cy="1618952"/>
          </a:xfrm>
          <a:custGeom>
            <a:avLst/>
            <a:gdLst>
              <a:gd name="connsiteX0" fmla="*/ 0 w 10460736"/>
              <a:gd name="connsiteY0" fmla="*/ 614099 h 952429"/>
              <a:gd name="connsiteX1" fmla="*/ 2542032 w 10460736"/>
              <a:gd name="connsiteY1" fmla="*/ 111179 h 952429"/>
              <a:gd name="connsiteX2" fmla="*/ 5138928 w 10460736"/>
              <a:gd name="connsiteY2" fmla="*/ 952427 h 952429"/>
              <a:gd name="connsiteX3" fmla="*/ 8293608 w 10460736"/>
              <a:gd name="connsiteY3" fmla="*/ 102035 h 952429"/>
              <a:gd name="connsiteX4" fmla="*/ 10460736 w 10460736"/>
              <a:gd name="connsiteY4" fmla="*/ 47171 h 952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60736" h="952429">
                <a:moveTo>
                  <a:pt x="0" y="614099"/>
                </a:moveTo>
                <a:cubicBezTo>
                  <a:pt x="842772" y="334445"/>
                  <a:pt x="1685544" y="54791"/>
                  <a:pt x="2542032" y="111179"/>
                </a:cubicBezTo>
                <a:cubicBezTo>
                  <a:pt x="3398520" y="167567"/>
                  <a:pt x="4180332" y="953951"/>
                  <a:pt x="5138928" y="952427"/>
                </a:cubicBezTo>
                <a:cubicBezTo>
                  <a:pt x="6097524" y="950903"/>
                  <a:pt x="7406640" y="252911"/>
                  <a:pt x="8293608" y="102035"/>
                </a:cubicBezTo>
                <a:cubicBezTo>
                  <a:pt x="9180576" y="-48841"/>
                  <a:pt x="9820656" y="-835"/>
                  <a:pt x="10460736" y="47171"/>
                </a:cubicBezTo>
              </a:path>
            </a:pathLst>
          </a:cu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itle 1">
                <a:extLst>
                  <a:ext uri="{FF2B5EF4-FFF2-40B4-BE49-F238E27FC236}">
                    <ele attr="{32831C57-E665-BB4B-A1EE-FD99A035D2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7102" y="3487824"/>
                <a:ext cx="1275180" cy="5870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102" y="3487824"/>
                <a:ext cx="1275180" cy="587028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43" name="Straight Arrow Connector 42"/>
          <p:cNvCxnSpPr/>
          <p:nvPr/>
        </p:nvCxnSpPr>
        <p:spPr>
          <a:xfrm>
            <a:off x="4373351" y="5127183"/>
            <a:ext cx="344529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4553636" y="4969909"/>
            <a:ext cx="0" cy="314548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6052515" y="4969909"/>
            <a:ext cx="0" cy="314548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7505311" y="4969909"/>
            <a:ext cx="0" cy="314548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itle 1">
                <a:extLst>
                  <a:ext uri="{FF2B5EF4-FFF2-40B4-BE49-F238E27FC236}">
                    <ele attr="{F2E94EED-04CB-5544-B718-5B03BCCA44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14925" y="5181848"/>
                <a:ext cx="1275180" cy="5870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8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925" y="5181848"/>
                <a:ext cx="1275180" cy="58702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itle 1">
                <a:extLst>
                  <a:ext uri="{FF2B5EF4-FFF2-40B4-BE49-F238E27FC236}">
                    <ele attr="{E2772140-E023-2F4A-BAB4-18E35A8061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7195" y="3053160"/>
                <a:ext cx="1275180" cy="5870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9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7195" y="3053160"/>
                <a:ext cx="1275180" cy="58702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51" name="Straight Arrow Connector 50"/>
          <p:cNvCxnSpPr/>
          <p:nvPr/>
        </p:nvCxnSpPr>
        <p:spPr>
          <a:xfrm>
            <a:off x="3912967" y="3530860"/>
            <a:ext cx="583636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itle 1">
                <a:extLst>
                  <a:ext uri="{FF2B5EF4-FFF2-40B4-BE49-F238E27FC236}">
                    <ele attr="{2F855CF0-5C01-E444-901F-96656434ED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8347" y="5181848"/>
                <a:ext cx="1275180" cy="5870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57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347" y="5181848"/>
                <a:ext cx="1275180" cy="58702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itle 1">
                <a:extLst>
                  <a:ext uri="{FF2B5EF4-FFF2-40B4-BE49-F238E27FC236}">
                    <ele attr="{07E7D6AF-44B0-AA4F-A7B2-58F6659A8C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1986" y="5181848"/>
                <a:ext cx="1275180" cy="5870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58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1986" y="5181848"/>
                <a:ext cx="1275180" cy="58702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itle 1">
                <a:extLst>
                  <a:ext uri="{FF2B5EF4-FFF2-40B4-BE49-F238E27FC236}">
                    <ele attr="{78A5BFFD-1B19-AD41-BE16-CC5450F059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2969" y="4341075"/>
                <a:ext cx="1691692" cy="5870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61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969" y="4341075"/>
                <a:ext cx="1691692" cy="587028"/>
              </a:xfrm>
              <a:prstGeom prst="rect">
                <a:avLst/>
              </a:prstGeom>
              <a:blipFill rotWithShape="1">
                <a:blip r:embed="rId6"/>
                <a:stretch>
                  <a:fillRect r="-741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itle 1">
                <a:extLst>
                  <a:ext uri="{FF2B5EF4-FFF2-40B4-BE49-F238E27FC236}">
                    <ele attr="{DB8BAFCC-2B78-0343-9351-E195BEAFD7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15364" y="4342460"/>
                <a:ext cx="1275180" cy="5870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364" y="4342460"/>
                <a:ext cx="1275180" cy="58702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64" name="Title 1"/>
          <p:cNvSpPr txBox="1"/>
          <p:nvPr/>
        </p:nvSpPr>
        <p:spPr>
          <a:xfrm>
            <a:off x="5431934" y="5593942"/>
            <a:ext cx="1420885" cy="546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(present)</a:t>
            </a:r>
            <a:endParaRPr lang="en-US" sz="2400" dirty="0"/>
          </a:p>
        </p:txBody>
      </p:sp>
      <p:sp>
        <p:nvSpPr>
          <p:cNvPr id="66" name="Title 1"/>
          <p:cNvSpPr txBox="1"/>
          <p:nvPr/>
        </p:nvSpPr>
        <p:spPr>
          <a:xfrm>
            <a:off x="6969421" y="5593942"/>
            <a:ext cx="1420885" cy="546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(future)</a:t>
            </a:r>
            <a:endParaRPr lang="en-US" sz="2400" dirty="0"/>
          </a:p>
        </p:txBody>
      </p:sp>
      <p:sp>
        <p:nvSpPr>
          <p:cNvPr id="67" name="Title 1"/>
          <p:cNvSpPr txBox="1"/>
          <p:nvPr/>
        </p:nvSpPr>
        <p:spPr>
          <a:xfrm>
            <a:off x="4138978" y="5593942"/>
            <a:ext cx="1420885" cy="546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(past)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itle 1">
                <a:extLst>
                  <a:ext uri="{FF2B5EF4-FFF2-40B4-BE49-F238E27FC236}">
                    <ele attr="{7757C97A-8A3B-1A4C-BAED-A6A20ABBD9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07847" y="4342460"/>
                <a:ext cx="1691692" cy="5870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47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847" y="4342460"/>
                <a:ext cx="1691692" cy="587028"/>
              </a:xfrm>
              <a:prstGeom prst="rect">
                <a:avLst/>
              </a:prstGeom>
              <a:blipFill rotWithShape="1">
                <a:blip r:embed="rId8"/>
                <a:stretch>
                  <a:fillRect r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8" grpId="0"/>
      <p:bldP spid="49" grpId="0"/>
      <p:bldP spid="57" grpId="0"/>
      <p:bldP spid="58" grpId="0"/>
      <p:bldP spid="61" grpId="0"/>
      <p:bldP spid="62" grpId="0"/>
      <p:bldP spid="64" grpId="0"/>
      <p:bldP spid="66" grpId="0"/>
      <p:bldP spid="67" grpId="0"/>
      <p:bldP spid="4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Finite Differencing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811658" y="952621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 idea of finite differencing is to use the difference to approximate the derivative.</a:t>
            </a:r>
            <a:endParaRPr lang="en-US" sz="2400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1015882" y="2883663"/>
            <a:ext cx="2121233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1260454" y="2726389"/>
            <a:ext cx="0" cy="314548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2713250" y="2726389"/>
            <a:ext cx="0" cy="314548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itle 1">
                <a:extLst>
                  <a:ext uri="{FF2B5EF4-FFF2-40B4-BE49-F238E27FC236}">
                    <ele attr="{F2E94EED-04CB-5544-B718-5B03BCCA44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2864" y="2938328"/>
                <a:ext cx="1275180" cy="5870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8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64" y="2938328"/>
                <a:ext cx="1275180" cy="587028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itle 1">
                <a:extLst>
                  <a:ext uri="{FF2B5EF4-FFF2-40B4-BE49-F238E27FC236}">
                    <ele attr="{07E7D6AF-44B0-AA4F-A7B2-58F6659A8C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37594" y="2938328"/>
                <a:ext cx="1275180" cy="5870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58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594" y="2938328"/>
                <a:ext cx="1275180" cy="58702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itle 1">
                <a:extLst>
                  <a:ext uri="{FF2B5EF4-FFF2-40B4-BE49-F238E27FC236}">
                    <ele attr="{78A5BFFD-1B19-AD41-BE16-CC5450F059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14570" y="2097555"/>
                <a:ext cx="2121227" cy="5870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61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70" y="2097555"/>
                <a:ext cx="2121227" cy="58702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itle 1">
                <a:extLst>
                  <a:ext uri="{FF2B5EF4-FFF2-40B4-BE49-F238E27FC236}">
                    <ele attr="{DB8BAFCC-2B78-0343-9351-E195BEAFD7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2854" y="2097555"/>
                <a:ext cx="1275180" cy="5870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854" y="2097555"/>
                <a:ext cx="1275180" cy="58702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itle 1">
                <a:extLst>
                  <a:ext uri="{FF2B5EF4-FFF2-40B4-BE49-F238E27FC236}">
                    <ele attr="{863D4307-86F3-8345-A02F-5E41E09870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86351" y="2787851"/>
                <a:ext cx="2766485" cy="7491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box>
                            <m:box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+∆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box>
                        </m:e>
                      </m:box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9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351" y="2787851"/>
                <a:ext cx="2766485" cy="74918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itle 1">
                <a:extLst>
                  <a:ext uri="{FF2B5EF4-FFF2-40B4-BE49-F238E27FC236}">
                    <ele attr="{4A0CCCAF-A1E1-CA4A-8217-A3216BAB7C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54028" y="1958926"/>
                <a:ext cx="6998673" cy="7491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box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</m:t>
                          </m:r>
                        </m:e>
                      </m:box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0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028" y="1958926"/>
                <a:ext cx="6998673" cy="74918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81" name="Title 1"/>
          <p:cNvSpPr txBox="1"/>
          <p:nvPr/>
        </p:nvSpPr>
        <p:spPr>
          <a:xfrm>
            <a:off x="3675024" y="2714654"/>
            <a:ext cx="4311327" cy="919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Forward differencing (first-order)</a:t>
            </a:r>
            <a:endParaRPr lang="en-US" sz="2400" dirty="0"/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1015882" y="5034861"/>
            <a:ext cx="2121233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1260454" y="4877587"/>
            <a:ext cx="0" cy="314548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2713250" y="4877587"/>
            <a:ext cx="0" cy="314548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itle 1">
                <a:extLst>
                  <a:ext uri="{FF2B5EF4-FFF2-40B4-BE49-F238E27FC236}">
                    <ele attr="{A6ADDCE3-DEF6-6843-9C6D-D133A1CE1B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2864" y="5089526"/>
                <a:ext cx="1275180" cy="5870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64" y="5089526"/>
                <a:ext cx="1275180" cy="58702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" name="Title 1">
                <a:extLst>
                  <a:ext uri="{FF2B5EF4-FFF2-40B4-BE49-F238E27FC236}">
                    <ele attr="{64BB7A90-3861-4C47-9F21-6F8D45B4DE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37594" y="5089526"/>
                <a:ext cx="1275180" cy="5870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8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594" y="5089526"/>
                <a:ext cx="1275180" cy="587028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itle 1">
                <a:extLst>
                  <a:ext uri="{FF2B5EF4-FFF2-40B4-BE49-F238E27FC236}">
                    <ele attr="{2EFAFE7D-01FE-BF4E-80B0-0BFB9E7053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14570" y="4248753"/>
                <a:ext cx="2121227" cy="5870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87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70" y="4248753"/>
                <a:ext cx="2121227" cy="587028"/>
              </a:xfrm>
              <a:prstGeom prst="rect">
                <a:avLst/>
              </a:prstGeom>
              <a:blipFill rotWithShape="1">
                <a:blip r:embed="rId9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Title 1">
                <a:extLst>
                  <a:ext uri="{FF2B5EF4-FFF2-40B4-BE49-F238E27FC236}">
                    <ele attr="{E4A8BA08-81B9-A746-A436-C96460B526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2177" y="4248753"/>
                <a:ext cx="1656826" cy="5870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8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177" y="4248753"/>
                <a:ext cx="1656826" cy="587028"/>
              </a:xfrm>
              <a:prstGeom prst="rect">
                <a:avLst/>
              </a:prstGeom>
              <a:blipFill rotWithShape="1">
                <a:blip r:embed="rId10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itle 1">
                <a:extLst>
                  <a:ext uri="{FF2B5EF4-FFF2-40B4-BE49-F238E27FC236}">
                    <ele attr="{906B2AE9-72AC-5B4C-BE11-1538A8AC71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86351" y="4939049"/>
                <a:ext cx="2766485" cy="7491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box>
                            <m:box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−∆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box>
                        </m:e>
                      </m:box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9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351" y="4939049"/>
                <a:ext cx="2766485" cy="74918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itle 1">
                <a:extLst>
                  <a:ext uri="{FF2B5EF4-FFF2-40B4-BE49-F238E27FC236}">
                    <ele attr="{1C073966-6D66-E44C-8409-ECD53F7788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54028" y="4110124"/>
                <a:ext cx="6998673" cy="7491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box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</m:t>
                          </m:r>
                        </m:e>
                      </m:box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0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028" y="4110124"/>
                <a:ext cx="6998673" cy="749180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91" name="Title 1"/>
          <p:cNvSpPr txBox="1"/>
          <p:nvPr/>
        </p:nvSpPr>
        <p:spPr>
          <a:xfrm>
            <a:off x="3613932" y="4865852"/>
            <a:ext cx="4372419" cy="919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Backward differencing (first-order)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0" grpId="0"/>
      <p:bldP spid="81" grpId="0"/>
      <p:bldP spid="85" grpId="0"/>
      <p:bldP spid="86" grpId="0"/>
      <p:bldP spid="87" grpId="0"/>
      <p:bldP spid="88" grpId="0"/>
      <p:bldP spid="89" grpId="0" animBg="1"/>
      <p:bldP spid="90" grpId="0"/>
      <p:bldP spid="9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Finite Differencing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811658" y="952621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 idea of finite differencing is to use the difference to approximate the derivative.</a:t>
            </a:r>
            <a:endParaRPr lang="en-US" sz="2400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1015882" y="2883663"/>
            <a:ext cx="391785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1260454" y="2726389"/>
            <a:ext cx="0" cy="314548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2713250" y="2726389"/>
            <a:ext cx="0" cy="314548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itle 1">
                <a:extLst>
                  <a:ext uri="{FF2B5EF4-FFF2-40B4-BE49-F238E27FC236}">
                    <ele attr="{07E7D6AF-44B0-AA4F-A7B2-58F6659A8C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37594" y="2938328"/>
                <a:ext cx="1275180" cy="5870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58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594" y="2938328"/>
                <a:ext cx="1275180" cy="587028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itle 1">
                <a:extLst>
                  <a:ext uri="{FF2B5EF4-FFF2-40B4-BE49-F238E27FC236}">
                    <ele attr="{78A5BFFD-1B19-AD41-BE16-CC5450F059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14570" y="2097555"/>
                <a:ext cx="2121227" cy="5870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61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70" y="2097555"/>
                <a:ext cx="2121227" cy="58702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itle 1">
                <a:extLst>
                  <a:ext uri="{FF2B5EF4-FFF2-40B4-BE49-F238E27FC236}">
                    <ele attr="{863D4307-86F3-8345-A02F-5E41E09870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1535" y="4609112"/>
                <a:ext cx="3130314" cy="7491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box>
                            <m:box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+∆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box>
                        </m:e>
                      </m:box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9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535" y="4609112"/>
                <a:ext cx="3130314" cy="74918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itle 1">
                <a:extLst>
                  <a:ext uri="{FF2B5EF4-FFF2-40B4-BE49-F238E27FC236}">
                    <ele attr="{4A0CCCAF-A1E1-CA4A-8217-A3216BAB7C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9375" y="3021646"/>
                <a:ext cx="6998673" cy="7491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box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</m:t>
                          </m:r>
                        </m:e>
                      </m:box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0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375" y="3021646"/>
                <a:ext cx="6998673" cy="74918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81" name="Title 1"/>
          <p:cNvSpPr txBox="1"/>
          <p:nvPr/>
        </p:nvSpPr>
        <p:spPr>
          <a:xfrm>
            <a:off x="1714570" y="4535915"/>
            <a:ext cx="4616965" cy="919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Central differencing (second-order)</a:t>
            </a:r>
            <a:endParaRPr lang="en-US" sz="2400" dirty="0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4191922" y="2701309"/>
            <a:ext cx="0" cy="314548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itle 1">
                <a:extLst>
                  <a:ext uri="{FF2B5EF4-FFF2-40B4-BE49-F238E27FC236}">
                    <ele attr="{F63CAD75-BA4B-C84A-B10C-AFDF9C13AF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16266" y="2913248"/>
                <a:ext cx="1275180" cy="5870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3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6266" y="2913248"/>
                <a:ext cx="1275180" cy="58702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itle 1">
                <a:extLst>
                  <a:ext uri="{FF2B5EF4-FFF2-40B4-BE49-F238E27FC236}">
                    <ele attr="{011759CE-7BBB-8D46-A592-8FDE174D0E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93242" y="2072475"/>
                <a:ext cx="2121227" cy="5870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33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3242" y="2072475"/>
                <a:ext cx="2121227" cy="58702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itle 1">
                <a:extLst>
                  <a:ext uri="{FF2B5EF4-FFF2-40B4-BE49-F238E27FC236}">
                    <ele attr="{4ABD4375-6CEC-B44C-A50C-E171AA6754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2728" y="2938328"/>
                <a:ext cx="1275180" cy="5870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4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28" y="2938328"/>
                <a:ext cx="1275180" cy="58702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itle 1">
                <a:extLst>
                  <a:ext uri="{FF2B5EF4-FFF2-40B4-BE49-F238E27FC236}">
                    <ele attr="{FCA17967-F8AB-E745-97B3-541E78B58D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041" y="2097555"/>
                <a:ext cx="1656826" cy="5870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41" y="2097555"/>
                <a:ext cx="1656826" cy="587028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itle 1">
                <a:extLst>
                  <a:ext uri="{FF2B5EF4-FFF2-40B4-BE49-F238E27FC236}">
                    <ele attr="{67B55191-94EE-974B-9EEE-8C32F3A22F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9375" y="3638258"/>
                <a:ext cx="6998673" cy="7491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box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</m:t>
                          </m:r>
                        </m:e>
                      </m:box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375" y="3638258"/>
                <a:ext cx="6998673" cy="74918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Second-Order Derivatives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itle 1">
                <a:extLst>
                  <a:ext uri="{FF2B5EF4-FFF2-40B4-BE49-F238E27FC236}">
                    <ele attr="{4ADC706D-C314-794A-94F7-D49127C836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658" y="952621"/>
                <a:ext cx="10839785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We apply central differencing twice to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.  </a:t>
                </a:r>
                <a:endParaRPr lang="en-CN" sz="2400" dirty="0"/>
              </a:p>
            </p:txBody>
          </p:sp>
        </mc:Choice>
        <mc:Fallback>
          <p:sp>
            <p:nvSpPr>
              <p:cNvPr id="19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58" y="952621"/>
                <a:ext cx="10839785" cy="1068598"/>
              </a:xfrm>
              <a:prstGeom prst="rect">
                <a:avLst/>
              </a:prstGeom>
              <a:blipFill rotWithShape="1">
                <a:blip r:embed="rId1"/>
                <a:stretch>
                  <a:fillRect l="-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itle 1">
                <a:extLst>
                  <a:ext uri="{FF2B5EF4-FFF2-40B4-BE49-F238E27FC236}">
                    <ele attr="{47013969-F8F2-834A-A1EC-70461F5E07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8033" y="2032929"/>
                <a:ext cx="4489672" cy="74918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3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+0.5</m:t>
                              </m:r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sz="3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box>
                            <m:boxPr>
                              <m:ctrlPr>
                                <a:rPr lang="en-US" sz="3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sz="3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3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3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+∆</m:t>
                                      </m:r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3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3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box>
                        </m:e>
                      </m:box>
                    </m:oMath>
                  </m:oMathPara>
                </a14:m>
                <a:endParaRPr lang="en-CN" sz="3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8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033" y="2032929"/>
                <a:ext cx="4489672" cy="74918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39" name="Straight Arrow Connector 38"/>
          <p:cNvCxnSpPr/>
          <p:nvPr/>
        </p:nvCxnSpPr>
        <p:spPr>
          <a:xfrm>
            <a:off x="4373351" y="5424384"/>
            <a:ext cx="344529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553636" y="5267110"/>
            <a:ext cx="0" cy="314548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6052515" y="5267110"/>
            <a:ext cx="0" cy="314548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7505311" y="5267110"/>
            <a:ext cx="0" cy="314548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itle 1">
                <a:extLst>
                  <a:ext uri="{FF2B5EF4-FFF2-40B4-BE49-F238E27FC236}">
                    <ele attr="{1AE38AF4-AE2A-EE4F-8D6B-E881E56FC9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14925" y="5479049"/>
                <a:ext cx="1275180" cy="5870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4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925" y="5479049"/>
                <a:ext cx="1275180" cy="58702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itle 1">
                <a:extLst>
                  <a:ext uri="{FF2B5EF4-FFF2-40B4-BE49-F238E27FC236}">
                    <ele attr="{F1AC179C-7481-0B4F-91B8-430BF5F4C0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8347" y="5479049"/>
                <a:ext cx="1275180" cy="5870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47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347" y="5479049"/>
                <a:ext cx="1275180" cy="58702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itle 1">
                <a:extLst>
                  <a:ext uri="{FF2B5EF4-FFF2-40B4-BE49-F238E27FC236}">
                    <ele attr="{EAF27356-2176-EB41-88A1-4525191EED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1986" y="5479049"/>
                <a:ext cx="1275180" cy="5870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49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1986" y="5479049"/>
                <a:ext cx="1275180" cy="58702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itle 1">
                <a:extLst>
                  <a:ext uri="{FF2B5EF4-FFF2-40B4-BE49-F238E27FC236}">
                    <ele attr="{B6A02471-D844-A04E-9FF8-BBE4A558F8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2969" y="4638276"/>
                <a:ext cx="1691692" cy="5870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50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969" y="4638276"/>
                <a:ext cx="1691692" cy="587028"/>
              </a:xfrm>
              <a:prstGeom prst="rect">
                <a:avLst/>
              </a:prstGeom>
              <a:blipFill rotWithShape="1">
                <a:blip r:embed="rId6"/>
                <a:stretch>
                  <a:fillRect r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itle 1">
                <a:extLst>
                  <a:ext uri="{FF2B5EF4-FFF2-40B4-BE49-F238E27FC236}">
                    <ele attr="{0CADC34D-AF78-2649-8355-126790CBA5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15364" y="4639661"/>
                <a:ext cx="1275180" cy="5870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1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364" y="4639661"/>
                <a:ext cx="1275180" cy="58702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52" name="Title 1"/>
          <p:cNvSpPr txBox="1"/>
          <p:nvPr/>
        </p:nvSpPr>
        <p:spPr>
          <a:xfrm>
            <a:off x="5431934" y="5891143"/>
            <a:ext cx="1420885" cy="546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(present)</a:t>
            </a:r>
            <a:endParaRPr lang="en-US" sz="2400" dirty="0"/>
          </a:p>
        </p:txBody>
      </p:sp>
      <p:sp>
        <p:nvSpPr>
          <p:cNvPr id="53" name="Title 1"/>
          <p:cNvSpPr txBox="1"/>
          <p:nvPr/>
        </p:nvSpPr>
        <p:spPr>
          <a:xfrm>
            <a:off x="6969421" y="5891143"/>
            <a:ext cx="1420885" cy="546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(future)</a:t>
            </a:r>
            <a:endParaRPr lang="en-US" sz="2400" dirty="0"/>
          </a:p>
        </p:txBody>
      </p:sp>
      <p:sp>
        <p:nvSpPr>
          <p:cNvPr id="54" name="Title 1"/>
          <p:cNvSpPr txBox="1"/>
          <p:nvPr/>
        </p:nvSpPr>
        <p:spPr>
          <a:xfrm>
            <a:off x="4138978" y="5891143"/>
            <a:ext cx="1420885" cy="546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(past)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itle 1">
                <a:extLst>
                  <a:ext uri="{FF2B5EF4-FFF2-40B4-BE49-F238E27FC236}">
                    <ele attr="{1CB8E6E3-561A-C84E-BD63-03505F33A1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07847" y="4639661"/>
                <a:ext cx="1691692" cy="5870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5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847" y="4639661"/>
                <a:ext cx="1691692" cy="587028"/>
              </a:xfrm>
              <a:prstGeom prst="rect">
                <a:avLst/>
              </a:prstGeom>
              <a:blipFill rotWithShape="1">
                <a:blip r:embed="rId8"/>
                <a:stretch>
                  <a:fillRect r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itle 1">
                <a:extLst>
                  <a:ext uri="{FF2B5EF4-FFF2-40B4-BE49-F238E27FC236}">
                    <ele attr="{E7544DBA-D857-8042-93FC-91F3604B5D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13273" y="2051461"/>
                <a:ext cx="4489672" cy="74918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3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sz="3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box>
                            <m:boxPr>
                              <m:ctrlPr>
                                <a:rPr lang="en-US" sz="3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sz="3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3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3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3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3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3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sz="3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box>
                        </m:e>
                      </m:box>
                    </m:oMath>
                  </m:oMathPara>
                </a14:m>
                <a:endParaRPr lang="en-CN" sz="3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273" y="2051461"/>
                <a:ext cx="4489672" cy="74918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itle 1">
                <a:extLst>
                  <a:ext uri="{FF2B5EF4-FFF2-40B4-BE49-F238E27FC236}">
                    <ele attr="{A9CF71F7-8031-FC4D-BD9B-2E523175C8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68026" y="3141903"/>
                <a:ext cx="8671728" cy="96423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box>
                      <m:box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box>
                          <m:box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3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>
                                  <m:fPr>
                                    <m:ctrlPr>
                                      <a:rPr lang="en-US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3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3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+0.5∆</m:t>
                                    </m:r>
                                    <m:r>
                                      <a:rPr lang="en-US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3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3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−0.5∆</m:t>
                                    </m:r>
                                    <m:r>
                                      <a:rPr lang="en-US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num>
                              <m:den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</m:e>
                        </m:box>
                      </m:e>
                    </m:box>
                  </m:oMath>
                </a14:m>
                <a:r>
                  <a:rPr lang="en-US" sz="3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box>
                      <m:box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+∆</m:t>
                                </m:r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−∆</m:t>
                                </m:r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</m:t>
                            </m:r>
                            <m:sSub>
                              <m:sSubPr>
                                <m:ctrlP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p>
                              <m:sSupPr>
                                <m:ctrlP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box>
                  </m:oMath>
                </a14:m>
                <a:endParaRPr lang="en-CN" sz="3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7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8026" y="3141903"/>
                <a:ext cx="8671728" cy="964233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" name="Oval 2"/>
          <p:cNvSpPr/>
          <p:nvPr/>
        </p:nvSpPr>
        <p:spPr>
          <a:xfrm>
            <a:off x="5198523" y="5324336"/>
            <a:ext cx="180000" cy="18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6674890" y="5324336"/>
            <a:ext cx="180000" cy="18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56" grpId="0"/>
      <p:bldP spid="5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Second-Order Derivatives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itle 1">
                <a:extLst>
                  <a:ext uri="{FF2B5EF4-FFF2-40B4-BE49-F238E27FC236}">
                    <ele attr="{4ADC706D-C314-794A-94F7-D49127C836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658" y="952621"/>
                <a:ext cx="10839785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Similarly, we apply central differencing twice to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.  </a:t>
                </a:r>
                <a:endParaRPr lang="en-CN" sz="2400" dirty="0"/>
              </a:p>
            </p:txBody>
          </p:sp>
        </mc:Choice>
        <mc:Fallback>
          <p:sp>
            <p:nvSpPr>
              <p:cNvPr id="19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58" y="952621"/>
                <a:ext cx="10839785" cy="1068598"/>
              </a:xfrm>
              <a:prstGeom prst="rect">
                <a:avLst/>
              </a:prstGeom>
              <a:blipFill rotWithShape="1">
                <a:blip r:embed="rId1"/>
                <a:stretch>
                  <a:fillRect l="-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itle 1">
                <a:extLst>
                  <a:ext uri="{FF2B5EF4-FFF2-40B4-BE49-F238E27FC236}">
                    <ele attr="{47013969-F8F2-834A-A1EC-70461F5E07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47076" y="1717532"/>
                <a:ext cx="4360388" cy="74918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3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3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+0.5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sz="3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box>
                            <m:boxPr>
                              <m:ctrlPr>
                                <a:rPr lang="en-US" sz="3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sz="3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3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3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box>
                        </m:e>
                      </m:box>
                    </m:oMath>
                  </m:oMathPara>
                </a14:m>
                <a:endParaRPr lang="en-CN" sz="3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8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076" y="1717532"/>
                <a:ext cx="4360388" cy="74918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itle 1">
                <a:extLst>
                  <a:ext uri="{FF2B5EF4-FFF2-40B4-BE49-F238E27FC236}">
                    <ele attr="{E7544DBA-D857-8042-93FC-91F3604B5D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63032" y="1736064"/>
                <a:ext cx="4489672" cy="74918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3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3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−0.5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3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box>
                            <m:boxPr>
                              <m:ctrlPr>
                                <a:rPr lang="en-US" sz="3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sz="3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3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3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box>
                        </m:e>
                      </m:box>
                    </m:oMath>
                  </m:oMathPara>
                </a14:m>
                <a:endParaRPr lang="en-CN" sz="3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032" y="1736064"/>
                <a:ext cx="4489672" cy="74918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itle 1">
                <a:extLst>
                  <a:ext uri="{FF2B5EF4-FFF2-40B4-BE49-F238E27FC236}">
                    <ele attr="{A9CF71F7-8031-FC4D-BD9B-2E523175C8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87284" y="2636128"/>
                <a:ext cx="8170034" cy="96423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box>
                      <m:box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box>
                          <m:box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3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>
                                  <m:fPr>
                                    <m:ctrlPr>
                                      <a:rPr lang="en-US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3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3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3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+0.5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3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3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3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−0.5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num>
                              <m:den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box>
                      </m:e>
                    </m:box>
                  </m:oMath>
                </a14:m>
                <a:r>
                  <a:rPr lang="en-US" sz="3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box>
                      <m:box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</m:t>
                            </m:r>
                            <m:sSub>
                              <m:sSubPr>
                                <m:ctrlP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p>
                              <m:sSupPr>
                                <m:ctrlP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box>
                  </m:oMath>
                </a14:m>
                <a:endParaRPr lang="en-CN" sz="3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7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284" y="2636128"/>
                <a:ext cx="8170034" cy="96423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4965549" y="4777658"/>
            <a:ext cx="583636" cy="18113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549185" y="4609481"/>
            <a:ext cx="583636" cy="19795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132821" y="4609481"/>
            <a:ext cx="583636" cy="197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716457" y="4970063"/>
            <a:ext cx="583636" cy="16189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716457" y="5958490"/>
            <a:ext cx="583636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itle 1">
                <a:extLst>
                  <a:ext uri="{FF2B5EF4-FFF2-40B4-BE49-F238E27FC236}">
                    <ele attr="{69C949BF-CF28-2449-9037-F48215F057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97153" y="5708477"/>
                <a:ext cx="1275180" cy="5870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8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7153" y="5708477"/>
                <a:ext cx="1275180" cy="58702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itle 1">
                <a:extLst>
                  <a:ext uri="{FF2B5EF4-FFF2-40B4-BE49-F238E27FC236}">
                    <ele attr="{449A71CF-F9A8-F74D-9E3B-2ECEEA1219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17231" y="5708477"/>
                <a:ext cx="1275180" cy="5870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9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231" y="5708477"/>
                <a:ext cx="1275180" cy="58702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itle 1">
                <a:extLst>
                  <a:ext uri="{FF2B5EF4-FFF2-40B4-BE49-F238E27FC236}">
                    <ele attr="{B7430244-ED35-7442-987A-E5D46E3367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12707" y="5708477"/>
                <a:ext cx="1275180" cy="5870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0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707" y="5708477"/>
                <a:ext cx="1275180" cy="58702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itle 1">
                <a:extLst>
                  <a:ext uri="{FF2B5EF4-FFF2-40B4-BE49-F238E27FC236}">
                    <ele attr="{41BB7995-CC55-D240-9B31-C068878308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70685" y="5486025"/>
                <a:ext cx="1275180" cy="5870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1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685" y="5486025"/>
                <a:ext cx="1275180" cy="587028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5257441" y="4415917"/>
            <a:ext cx="0" cy="3617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834743" y="4247740"/>
            <a:ext cx="0" cy="3617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6389107" y="4247740"/>
            <a:ext cx="0" cy="3617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993683" y="4596787"/>
            <a:ext cx="0" cy="3617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itle 1">
                <a:extLst>
                  <a:ext uri="{FF2B5EF4-FFF2-40B4-BE49-F238E27FC236}">
                    <ele attr="{35507F83-EC29-9143-AFD2-4C90C9BD52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6324" y="3751253"/>
                <a:ext cx="711634" cy="5870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7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324" y="3751253"/>
                <a:ext cx="711634" cy="587028"/>
              </a:xfrm>
              <a:prstGeom prst="rect">
                <a:avLst/>
              </a:prstGeom>
              <a:blipFill rotWithShape="1">
                <a:blip r:embed="rId9"/>
                <a:stretch>
                  <a:fillRect l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itle 1">
                <a:extLst>
                  <a:ext uri="{FF2B5EF4-FFF2-40B4-BE49-F238E27FC236}">
                    <ele attr="{154B73A7-EDD2-3E48-8830-D3405C9DDF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0754" y="4097359"/>
                <a:ext cx="711634" cy="5870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3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754" y="4097359"/>
                <a:ext cx="711634" cy="587028"/>
              </a:xfrm>
              <a:prstGeom prst="rect">
                <a:avLst/>
              </a:prstGeom>
              <a:blipFill rotWithShape="1">
                <a:blip r:embed="rId10"/>
                <a:stretch>
                  <a:fillRect l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itle 1">
                <a:extLst>
                  <a:ext uri="{FF2B5EF4-FFF2-40B4-BE49-F238E27FC236}">
                    <ele attr="{0C140FE7-B053-CF47-BFF7-EC978D7D7F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6657" y="3751245"/>
                <a:ext cx="711634" cy="5870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6657" y="3751245"/>
                <a:ext cx="711634" cy="587028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itle 1">
                <a:extLst>
                  <a:ext uri="{FF2B5EF4-FFF2-40B4-BE49-F238E27FC236}">
                    <ele attr="{1744EEDC-1EBC-B24B-A62E-6F9FA56E73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3907" y="3908925"/>
                <a:ext cx="711634" cy="5870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907" y="3908925"/>
                <a:ext cx="711634" cy="587028"/>
              </a:xfrm>
              <a:prstGeom prst="rect">
                <a:avLst/>
              </a:prstGeom>
              <a:blipFill rotWithShape="1">
                <a:blip r:embed="rId12"/>
                <a:stretch>
                  <a:fillRect l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56" grpId="0"/>
      <p:bldP spid="5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Discretized Shallow Wave Equation 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itle 1">
                <a:extLst>
                  <a:ext uri="{FF2B5EF4-FFF2-40B4-BE49-F238E27FC236}">
                    <ele attr="{4ADC706D-C314-794A-94F7-D49127C836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658" y="1244021"/>
                <a:ext cx="10839785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We can now discretize the shallow wave equation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dirty="0"/>
                  <a:t>. </a:t>
                </a:r>
                <a:endParaRPr lang="en-CN" sz="2400" dirty="0"/>
              </a:p>
            </p:txBody>
          </p:sp>
        </mc:Choice>
        <mc:Fallback>
          <p:sp>
            <p:nvSpPr>
              <p:cNvPr id="19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58" y="1244021"/>
                <a:ext cx="10839785" cy="1068598"/>
              </a:xfrm>
              <a:prstGeom prst="rect">
                <a:avLst/>
              </a:prstGeom>
              <a:blipFill rotWithShape="1">
                <a:blip r:embed="rId1"/>
                <a:stretch>
                  <a:fillRect l="-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itle 1">
                <a:extLst>
                  <a:ext uri="{FF2B5EF4-FFF2-40B4-BE49-F238E27FC236}">
                    <ele attr="{A9CF71F7-8031-FC4D-BD9B-2E523175C8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2234" y="2242595"/>
                <a:ext cx="5039316" cy="96423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box>
                      <m:box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box>
                  </m:oMath>
                </a14:m>
                <a:r>
                  <a:rPr lang="en-US" sz="3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box>
                      <m:box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+∆</m:t>
                                </m:r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−∆</m:t>
                                </m:r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</m:t>
                            </m:r>
                            <m:sSub>
                              <m:sSubPr>
                                <m:ctrlP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p>
                              <m:sSupPr>
                                <m:ctrlP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box>
                  </m:oMath>
                </a14:m>
                <a:endParaRPr lang="en-CN" sz="3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7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234" y="2242595"/>
                <a:ext cx="5039316" cy="96423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itle 1">
                <a:extLst>
                  <a:ext uri="{FF2B5EF4-FFF2-40B4-BE49-F238E27FC236}">
                    <ele attr="{AD0E31A7-D305-5F4C-B47E-905D9B2393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90544" y="2242595"/>
                <a:ext cx="4054461" cy="96423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box>
                      <m:box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box>
                  </m:oMath>
                </a14:m>
                <a:r>
                  <a:rPr lang="en-US" sz="3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box>
                      <m:box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</m:t>
                            </m:r>
                            <m:sSub>
                              <m:sSubPr>
                                <m:ctrlP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p>
                              <m:sSupPr>
                                <m:ctrlP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box>
                  </m:oMath>
                </a14:m>
                <a:endParaRPr lang="en-CN" sz="3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544" y="2242595"/>
                <a:ext cx="4054461" cy="96423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itle 1">
                <a:extLst>
                  <a:ext uri="{FF2B5EF4-FFF2-40B4-BE49-F238E27FC236}">
                    <ele attr="{254FD3F8-A74A-6C4C-87E1-147058CF64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47862" y="3549859"/>
                <a:ext cx="7767375" cy="96423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3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+∆</m:t>
                                  </m:r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−∆</m:t>
                                  </m:r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lang="en-US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p>
                                <m:sSupPr>
                                  <m:ctrlPr>
                                    <a:rPr lang="en-US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box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box>
                      <m:box>
                        <m:boxPr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d>
                            <m:dPr>
                              <m:ctrlPr>
                                <a:rPr lang="en-US" sz="3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sSub>
                                    <m:sSubPr>
                                      <m:ctrlP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sSup>
                                    <m:sSupPr>
                                      <m:ctrlP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box>
                    </m:oMath>
                  </m:oMathPara>
                </a14:m>
                <a:endParaRPr lang="en-CN" sz="3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862" y="3549859"/>
                <a:ext cx="7767375" cy="96423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4" name="Right Arrow 3"/>
          <p:cNvSpPr/>
          <p:nvPr/>
        </p:nvSpPr>
        <p:spPr>
          <a:xfrm>
            <a:off x="1266092" y="3769526"/>
            <a:ext cx="900948" cy="6052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itle 1">
                <a:extLst>
                  <a:ext uri="{FF2B5EF4-FFF2-40B4-BE49-F238E27FC236}">
                    <ele attr="{B8458AD8-622F-8B41-9CD0-BE95970F10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47862" y="4937510"/>
                <a:ext cx="8497143" cy="96423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862" y="4937510"/>
                <a:ext cx="8497143" cy="964233"/>
              </a:xfrm>
              <a:prstGeom prst="rect">
                <a:avLst/>
              </a:prstGeom>
              <a:blipFill rotWithShape="1">
                <a:blip r:embed="rId5"/>
                <a:stretch>
                  <a:fillRect l="-149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27" name="Right Arrow 26"/>
          <p:cNvSpPr/>
          <p:nvPr/>
        </p:nvSpPr>
        <p:spPr>
          <a:xfrm>
            <a:off x="1292784" y="5116983"/>
            <a:ext cx="900948" cy="6052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23" grpId="0" animBg="1"/>
      <p:bldP spid="24" grpId="0" animBg="1"/>
      <p:bldP spid="4" grpId="0" animBg="1"/>
      <p:bldP spid="26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Volume Preservation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itle 1">
                <a:extLst>
                  <a:ext uri="{FF2B5EF4-FFF2-40B4-BE49-F238E27FC236}">
                    <ele attr="{4ADC706D-C314-794A-94F7-D49127C836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0557" y="1267754"/>
                <a:ext cx="10839785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We want the volume to stay the same. Suppose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nary>
                  </m:oMath>
                </a14:m>
                <a:r>
                  <a:rPr lang="en-CN" sz="2400" dirty="0"/>
                  <a:t>. But,</a:t>
                </a:r>
              </a:p>
            </p:txBody>
          </p:sp>
        </mc:Choice>
        <mc:Fallback>
          <p:sp>
            <p:nvSpPr>
              <p:cNvPr id="19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57" y="1267754"/>
                <a:ext cx="10839785" cy="1068598"/>
              </a:xfrm>
              <a:prstGeom prst="rect">
                <a:avLst/>
              </a:prstGeom>
              <a:blipFill rotWithShape="1">
                <a:blip r:embed="rId1"/>
                <a:stretch>
                  <a:fillRect l="-819" t="-28235" b="-5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itle 1">
                <a:extLst>
                  <a:ext uri="{FF2B5EF4-FFF2-40B4-BE49-F238E27FC236}">
                    <ele attr="{2469927D-852D-A440-B08B-627FC17EA2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77592" y="2168636"/>
                <a:ext cx="8440615" cy="89610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592" y="2168636"/>
                <a:ext cx="8440615" cy="896109"/>
              </a:xfrm>
              <a:prstGeom prst="rect">
                <a:avLst/>
              </a:prstGeom>
              <a:blipFill rotWithShape="1">
                <a:blip r:embed="rId2"/>
                <a:stretch>
                  <a:fillRect l="-450" b="-4167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itle 1">
                <a:extLst>
                  <a:ext uri="{FF2B5EF4-FFF2-40B4-BE49-F238E27FC236}">
                    <ele attr="{32DC9FD6-72F8-6F42-B21E-D1D6F33328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8125" y="3475204"/>
                <a:ext cx="10344551" cy="65378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+∆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e>
                      </m:nary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15" y="2168525"/>
                <a:ext cx="10564495" cy="3744595"/>
              </a:xfrm>
              <a:prstGeom prst="rect">
                <a:avLst/>
              </a:prstGeom>
              <a:blipFill rotWithShape="1">
                <a:blip r:embed="rId3"/>
                <a:stretch>
                  <a:fillRect l="-9681" t="-223077" b="-30000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itle 1">
                <a:extLst>
                  <a:ext uri="{FF2B5EF4-FFF2-40B4-BE49-F238E27FC236}">
                    <ele attr="{B844E427-25DE-E44A-862D-108887DD98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4416250"/>
                <a:ext cx="10344551" cy="65378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7055" y="2517775"/>
                <a:ext cx="13743305" cy="5081270"/>
              </a:xfrm>
              <a:prstGeom prst="rect">
                <a:avLst/>
              </a:prstGeom>
              <a:blipFill rotWithShape="1">
                <a:blip r:embed="rId4"/>
                <a:stretch>
                  <a:fillRect t="-218868" b="-29245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5" name="Rounded Rectangle 14"/>
          <p:cNvSpPr/>
          <p:nvPr/>
        </p:nvSpPr>
        <p:spPr>
          <a:xfrm>
            <a:off x="5864970" y="4227092"/>
            <a:ext cx="3841835" cy="965518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/>
          <p:cNvSpPr txBox="1"/>
          <p:nvPr/>
        </p:nvSpPr>
        <p:spPr>
          <a:xfrm>
            <a:off x="6685171" y="5615304"/>
            <a:ext cx="3145870" cy="587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2"/>
                </a:solidFill>
              </a:rPr>
              <a:t>This may not be zero!!!</a:t>
            </a:r>
            <a:endParaRPr lang="en-US" sz="18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bldLvl="0" animBg="1"/>
      <p:bldP spid="14" grpId="0" bldLvl="0" animBg="1"/>
      <p:bldP spid="15" grpId="0" bldLvl="0" animBg="1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1265362" y="5288289"/>
            <a:ext cx="8599984" cy="12743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Volume Preservation – Solution 1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540557" y="976355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One way to preserve volume is to modify scheme into: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itle 1">
                <a:extLst>
                  <a:ext uri="{FF2B5EF4-FFF2-40B4-BE49-F238E27FC236}">
                    <ele attr="{2469927D-852D-A440-B08B-627FC17EA2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7100" y="2742611"/>
                <a:ext cx="10813242" cy="89610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CN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00" y="2742611"/>
                <a:ext cx="10813242" cy="896109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itle 1">
                <a:extLst>
                  <a:ext uri="{FF2B5EF4-FFF2-40B4-BE49-F238E27FC236}">
                    <ele attr="{32DC9FD6-72F8-6F42-B21E-D1D6F33328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35321" y="3953839"/>
                <a:ext cx="10344551" cy="65378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CN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370" y="1481455"/>
                <a:ext cx="12230735" cy="6781165"/>
              </a:xfrm>
              <a:prstGeom prst="rect">
                <a:avLst/>
              </a:prstGeom>
              <a:blipFill rotWithShape="1">
                <a:blip r:embed="rId2"/>
                <a:stretch>
                  <a:fillRect l="-2086" t="-173077" b="-240385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5" name="Rounded Rectangle 14"/>
          <p:cNvSpPr/>
          <p:nvPr/>
        </p:nvSpPr>
        <p:spPr>
          <a:xfrm>
            <a:off x="4937895" y="3904659"/>
            <a:ext cx="6122811" cy="896109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/>
          <p:cNvSpPr txBox="1"/>
          <p:nvPr/>
        </p:nvSpPr>
        <p:spPr>
          <a:xfrm>
            <a:off x="9489024" y="4800372"/>
            <a:ext cx="3145870" cy="587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2"/>
                </a:solidFill>
              </a:rPr>
              <a:t>This must be zero!!!</a:t>
            </a:r>
            <a:endParaRPr lang="en-US" sz="18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itle 1">
                <a:extLst>
                  <a:ext uri="{FF2B5EF4-FFF2-40B4-BE49-F238E27FC236}">
                    <ele attr="{852D4E6C-67D5-9041-8E80-AED5A9800A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02234" y="1740532"/>
                <a:ext cx="8440615" cy="7491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234" y="1740532"/>
                <a:ext cx="8440615" cy="749112"/>
              </a:xfrm>
              <a:prstGeom prst="rect">
                <a:avLst/>
              </a:prstGeom>
              <a:blipFill rotWithShape="1">
                <a:blip r:embed="rId3"/>
                <a:stretch>
                  <a:fillRect b="-3279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" name="Down Arrow 2"/>
          <p:cNvSpPr/>
          <p:nvPr/>
        </p:nvSpPr>
        <p:spPr>
          <a:xfrm>
            <a:off x="5505503" y="2444404"/>
            <a:ext cx="802093" cy="254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321618" y="5825631"/>
            <a:ext cx="583636" cy="6093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905254" y="5708564"/>
            <a:ext cx="583636" cy="7264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itle 1">
                <a:extLst>
                  <a:ext uri="{FF2B5EF4-FFF2-40B4-BE49-F238E27FC236}">
                    <ele attr="{95B38DE5-EB61-A943-A364-32B55D0296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0165" y="5899999"/>
                <a:ext cx="1275180" cy="5870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0165" y="5899999"/>
                <a:ext cx="1275180" cy="58702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4" name="Left-Right Arrow 3"/>
          <p:cNvSpPr/>
          <p:nvPr/>
        </p:nvSpPr>
        <p:spPr>
          <a:xfrm>
            <a:off x="8656449" y="5387222"/>
            <a:ext cx="497609" cy="24116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itle 1">
                <a:extLst>
                  <a:ext uri="{FF2B5EF4-FFF2-40B4-BE49-F238E27FC236}">
                    <ele attr="{4E04FA8F-4B0C-5244-80B4-11F93E9BD4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08811" y="5899643"/>
                <a:ext cx="1275180" cy="5870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8811" y="5899643"/>
                <a:ext cx="1275180" cy="58702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itle 1">
                <a:extLst>
                  <a:ext uri="{FF2B5EF4-FFF2-40B4-BE49-F238E27FC236}">
                    <ele attr="{813BECC0-B892-6145-8492-A7753462DA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52215" y="5346717"/>
                <a:ext cx="10839785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>
                    <a:solidFill>
                      <a:schemeClr val="accent2"/>
                    </a:solidFill>
                  </a:rPr>
                  <a:t>This is because water exchanges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.  </a:t>
                </a:r>
                <a:endParaRPr lang="en-CN" sz="24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2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215" y="5346717"/>
                <a:ext cx="10839785" cy="1068598"/>
              </a:xfrm>
              <a:prstGeom prst="rect">
                <a:avLst/>
              </a:prstGeom>
              <a:blipFill rotWithShape="1">
                <a:blip r:embed="rId6"/>
                <a:stretch>
                  <a:fillRect l="-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2" grpId="0" animBg="1"/>
      <p:bldP spid="13" grpId="0" bldLvl="0" animBg="1"/>
      <p:bldP spid="15" grpId="0" bldLvl="0" animBg="1"/>
      <p:bldP spid="16" grpId="0"/>
      <p:bldP spid="17" grpId="0" animBg="1"/>
      <p:bldP spid="18" grpId="0" animBg="1"/>
      <p:bldP spid="20" grpId="0"/>
      <p:bldP spid="4" grpId="0" animBg="1"/>
      <p:bldP spid="25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"/>
          <a:srcRect l="31899" t="13626" r="32570" b="12820"/>
          <a:stretch>
            <a:fillRect/>
          </a:stretch>
        </p:blipFill>
        <p:spPr>
          <a:xfrm>
            <a:off x="6397267" y="1074494"/>
            <a:ext cx="4220608" cy="546068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64741" y="18255"/>
            <a:ext cx="11080331" cy="1325563"/>
          </a:xfrm>
        </p:spPr>
        <p:txBody>
          <a:bodyPr/>
          <a:lstStyle/>
          <a:p>
            <a:r>
              <a:rPr lang="en-US" b="1" dirty="0"/>
              <a:t>After-Class Reading</a:t>
            </a:r>
            <a:endParaRPr lang="en-US" b="1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678252" y="2926754"/>
            <a:ext cx="5581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+mj-lt"/>
              </a:rPr>
              <a:t>Kass</a:t>
            </a:r>
            <a:r>
              <a:rPr lang="en-US" dirty="0">
                <a:latin typeface="+mj-lt"/>
              </a:rPr>
              <a:t> and Miller. 1990. </a:t>
            </a:r>
            <a:r>
              <a:rPr lang="en-US" i="1" dirty="0">
                <a:latin typeface="+mj-lt"/>
              </a:rPr>
              <a:t>Rapid, Stable Fluid Dynamics for Computer Graphics</a:t>
            </a:r>
            <a:r>
              <a:rPr lang="en-US" dirty="0">
                <a:latin typeface="+mj-lt"/>
              </a:rPr>
              <a:t>. Computer Graphics.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Volume Preservation – Solution 2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itle 1">
                <a:extLst>
                  <a:ext uri="{FF2B5EF4-FFF2-40B4-BE49-F238E27FC236}">
                    <ele attr="{4ADC706D-C314-794A-94F7-D49127C836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0557" y="1318001"/>
                <a:ext cx="10839785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An easier way to preserve volume is to simply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N" sz="2400" dirty="0"/>
                  <a:t> in the right term is constant.</a:t>
                </a:r>
              </a:p>
            </p:txBody>
          </p:sp>
        </mc:Choice>
        <mc:Fallback>
          <p:sp>
            <p:nvSpPr>
              <p:cNvPr id="19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57" y="1318001"/>
                <a:ext cx="10839785" cy="1068598"/>
              </a:xfrm>
              <a:prstGeom prst="rect">
                <a:avLst/>
              </a:prstGeom>
              <a:blipFill rotWithShape="1">
                <a:blip r:embed="rId1"/>
                <a:stretch>
                  <a:fillRect l="-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itle 1">
                <a:extLst>
                  <a:ext uri="{FF2B5EF4-FFF2-40B4-BE49-F238E27FC236}">
                    <ele attr="{2469927D-852D-A440-B08B-627FC17EA2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02234" y="3385703"/>
                <a:ext cx="8440615" cy="89610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234" y="3385703"/>
                <a:ext cx="8440615" cy="89610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itle 1">
                <a:extLst>
                  <a:ext uri="{FF2B5EF4-FFF2-40B4-BE49-F238E27FC236}">
                    <ele attr="{32DC9FD6-72F8-6F42-B21E-D1D6F33328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35321" y="4596931"/>
                <a:ext cx="10344551" cy="65378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CN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7000" y="3560445"/>
                <a:ext cx="12499340" cy="3161030"/>
              </a:xfrm>
              <a:prstGeom prst="rect">
                <a:avLst/>
              </a:prstGeom>
              <a:blipFill rotWithShape="1">
                <a:blip r:embed="rId3"/>
                <a:stretch>
                  <a:fillRect t="-171698" b="-233962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5" name="Rounded Rectangle 14"/>
          <p:cNvSpPr/>
          <p:nvPr/>
        </p:nvSpPr>
        <p:spPr>
          <a:xfrm>
            <a:off x="8104365" y="5825253"/>
            <a:ext cx="3376262" cy="896109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/>
          <p:cNvSpPr txBox="1"/>
          <p:nvPr/>
        </p:nvSpPr>
        <p:spPr>
          <a:xfrm>
            <a:off x="8104724" y="5268204"/>
            <a:ext cx="3145870" cy="587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2"/>
                </a:solidFill>
              </a:rPr>
              <a:t>This must be zero!!!</a:t>
            </a:r>
            <a:endParaRPr lang="en-US" sz="18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itle 1">
                <a:extLst>
                  <a:ext uri="{FF2B5EF4-FFF2-40B4-BE49-F238E27FC236}">
                    <ele attr="{852D4E6C-67D5-9041-8E80-AED5A9800A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02234" y="2383624"/>
                <a:ext cx="8440615" cy="7491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234" y="2383624"/>
                <a:ext cx="8440615" cy="749112"/>
              </a:xfrm>
              <a:prstGeom prst="rect">
                <a:avLst/>
              </a:prstGeom>
              <a:blipFill rotWithShape="1">
                <a:blip r:embed="rId4"/>
                <a:stretch>
                  <a:fillRect b="-3279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" name="Down Arrow 2"/>
          <p:cNvSpPr/>
          <p:nvPr/>
        </p:nvSpPr>
        <p:spPr>
          <a:xfrm>
            <a:off x="5505503" y="3087496"/>
            <a:ext cx="802093" cy="254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bldLvl="0" animBg="1"/>
      <p:bldP spid="15" grpId="0" bldLvl="0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/>
          <p:nvPr/>
        </p:nvPicPr>
        <p:blipFill rotWithShape="1">
          <a:blip r:embed="rId1"/>
          <a:srcRect l="17826" r="10448"/>
          <a:stretch>
            <a:fillRect/>
          </a:stretch>
        </p:blipFill>
        <p:spPr>
          <a:xfrm>
            <a:off x="7570839" y="2155280"/>
            <a:ext cx="4411420" cy="3982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Fluid Effects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19" name="Title 1"/>
          <p:cNvSpPr txBox="1"/>
          <p:nvPr/>
        </p:nvSpPr>
        <p:spPr>
          <a:xfrm>
            <a:off x="702649" y="1027820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Unlike other bodies, Fluids exhibit highly volatile behaviors.  As a result, it’s difficult to come up with a single, efficient way for simulating all of fluid effects.</a:t>
            </a:r>
            <a:endParaRPr lang="en-US" sz="2400" dirty="0"/>
          </a:p>
        </p:txBody>
      </p:sp>
      <p:pic>
        <p:nvPicPr>
          <p:cNvPr id="7" name="Picture 6"/>
          <p:cNvPicPr/>
          <p:nvPr/>
        </p:nvPicPr>
        <p:blipFill rotWithShape="1">
          <a:blip r:embed="rId2"/>
          <a:srcRect r="27200"/>
          <a:stretch>
            <a:fillRect/>
          </a:stretch>
        </p:blipFill>
        <p:spPr>
          <a:xfrm>
            <a:off x="134344" y="2162393"/>
            <a:ext cx="4162351" cy="3975656"/>
          </a:xfrm>
          <a:prstGeom prst="rect">
            <a:avLst/>
          </a:prstGeom>
        </p:spPr>
      </p:pic>
      <p:pic>
        <p:nvPicPr>
          <p:cNvPr id="1026" name="Picture 2" descr="blue, water, Oregon, agua, Nikon, depthoffield, explore, swimmingpool, selftaught, pdx, splash, amateur, experimenting, cannonball, freezemotion, nikond510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3"/>
          <a:stretch>
            <a:fillRect/>
          </a:stretch>
        </p:blipFill>
        <p:spPr bwMode="auto">
          <a:xfrm>
            <a:off x="4181972" y="2162393"/>
            <a:ext cx="4093526" cy="398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4"/>
          <p:cNvSpPr>
            <a:spLocks noChangeAspect="1" noChangeArrowheads="1"/>
          </p:cNvSpPr>
          <p:nvPr/>
        </p:nvSpPr>
        <p:spPr bwMode="auto">
          <a:xfrm>
            <a:off x="3740727" y="384186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Pressure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itle 1">
                <a:extLst>
                  <a:ext uri="{FF2B5EF4-FFF2-40B4-BE49-F238E27FC236}">
                    <ele attr="{4ADC706D-C314-794A-94F7-D49127C836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0557" y="1318001"/>
                <a:ext cx="10839785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The pressure is related to the water height: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  <a:endParaRPr lang="en-CN" sz="2400" dirty="0"/>
              </a:p>
            </p:txBody>
          </p:sp>
        </mc:Choice>
        <mc:Fallback>
          <p:sp>
            <p:nvSpPr>
              <p:cNvPr id="19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57" y="1318001"/>
                <a:ext cx="10839785" cy="1068598"/>
              </a:xfrm>
              <a:prstGeom prst="rect">
                <a:avLst/>
              </a:prstGeom>
              <a:blipFill rotWithShape="1">
                <a:blip r:embed="rId1"/>
                <a:stretch>
                  <a:fillRect l="-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itle 1">
                <a:extLst>
                  <a:ext uri="{FF2B5EF4-FFF2-40B4-BE49-F238E27FC236}">
                    <ele attr="{2469927D-852D-A440-B08B-627FC17EA2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98578" y="2532891"/>
                <a:ext cx="8542703" cy="89610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578" y="2532891"/>
                <a:ext cx="8542703" cy="89610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itle 1">
                <a:extLst>
                  <a:ext uri="{FF2B5EF4-FFF2-40B4-BE49-F238E27FC236}">
                    <ele attr="{F793F674-4C00-FA47-A957-1D1D23D865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98577" y="3812747"/>
                <a:ext cx="8542704" cy="89610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𝐻𝑔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CN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577" y="3812747"/>
                <a:ext cx="8542704" cy="89610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>
          <a:xfrm>
            <a:off x="5877997" y="3823113"/>
            <a:ext cx="813748" cy="896109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itle 1">
                <a:extLst>
                  <a:ext uri="{FF2B5EF4-FFF2-40B4-BE49-F238E27FC236}">
                    <ele attr="{0CE6A702-8475-BE44-952D-CC3FAE4959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77997" y="4652061"/>
                <a:ext cx="3145870" cy="5870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800" dirty="0">
                    <a:solidFill>
                      <a:schemeClr val="accent2"/>
                    </a:solidFill>
                  </a:rPr>
                  <a:t>Replaced by a constant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800" dirty="0">
                    <a:solidFill>
                      <a:schemeClr val="accent2"/>
                    </a:solidFill>
                  </a:rPr>
                  <a:t> </a:t>
                </a:r>
                <a:endParaRPr lang="en-CN" sz="18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8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997" y="4652061"/>
                <a:ext cx="3145870" cy="587028"/>
              </a:xfrm>
              <a:prstGeom prst="rect">
                <a:avLst/>
              </a:prstGeom>
              <a:blipFill rotWithShape="1">
                <a:blip r:embed="rId4"/>
                <a:stretch>
                  <a:fillRect l="-1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Viscosity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540557" y="1318001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Like damping, viscosity tries to slow down the waves.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itle 1">
                <a:extLst>
                  <a:ext uri="{FF2B5EF4-FFF2-40B4-BE49-F238E27FC236}">
                    <ele attr="{F793F674-4C00-FA47-A957-1D1D23D865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6063" y="2487569"/>
                <a:ext cx="9168772" cy="89610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CN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063" y="2487569"/>
                <a:ext cx="9168772" cy="896109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9" name="Rounded Rectangle 8"/>
          <p:cNvSpPr/>
          <p:nvPr/>
        </p:nvSpPr>
        <p:spPr>
          <a:xfrm>
            <a:off x="3996138" y="2462192"/>
            <a:ext cx="2492919" cy="896109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 txBox="1"/>
          <p:nvPr/>
        </p:nvSpPr>
        <p:spPr>
          <a:xfrm>
            <a:off x="5242598" y="3271028"/>
            <a:ext cx="3145870" cy="587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2"/>
                </a:solidFill>
              </a:rPr>
              <a:t>Momentum is here.</a:t>
            </a:r>
            <a:endParaRPr lang="en-US" sz="18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itle 1">
                <a:extLst>
                  <a:ext uri="{FF2B5EF4-FFF2-40B4-BE49-F238E27FC236}">
                    <ele attr="{8F5A757B-176A-0D49-9E46-931A2AEE9F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6063" y="4141760"/>
                <a:ext cx="9168772" cy="89610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CN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063" y="4141760"/>
                <a:ext cx="9168772" cy="89610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4" name="Rounded Rectangle 13"/>
          <p:cNvSpPr/>
          <p:nvPr/>
        </p:nvSpPr>
        <p:spPr>
          <a:xfrm>
            <a:off x="3912177" y="4141760"/>
            <a:ext cx="240170" cy="896109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/>
          <p:cNvSpPr txBox="1"/>
          <p:nvPr/>
        </p:nvSpPr>
        <p:spPr>
          <a:xfrm>
            <a:off x="4065514" y="4944039"/>
            <a:ext cx="3145870" cy="587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2"/>
                </a:solidFill>
              </a:rPr>
              <a:t>Viscosity constant</a:t>
            </a:r>
            <a:endParaRPr lang="en-US" sz="18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3" grpId="0" animBg="1"/>
      <p:bldP spid="14" grpId="0" animBg="1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3431308" y="1668015"/>
            <a:ext cx="5083087" cy="3951389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p:sp>
        <p:nvSpPr>
          <p:cNvPr id="5" name="Title 1"/>
          <p:cNvSpPr txBox="1"/>
          <p:nvPr/>
        </p:nvSpPr>
        <p:spPr>
          <a:xfrm>
            <a:off x="4561729" y="1649834"/>
            <a:ext cx="3497377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/>
              <a:t>A Shallow Wave Simulator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Algorithm</a:t>
            </a:r>
            <a:endParaRPr lang="en-US" b="1" dirty="0"/>
          </a:p>
        </p:txBody>
      </p:sp>
      <p:sp>
        <p:nvSpPr>
          <p:cNvPr id="1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ele attr="{4E486248-03D6-874E-AC09-898A0DE0A3C1}"/>
                  </a:ext>
                </a:extLst>
              </p:cNvPr>
              <p:cNvSpPr txBox="1"/>
              <p:nvPr/>
            </p:nvSpPr>
            <p:spPr>
              <a:xfrm>
                <a:off x="3992025" y="4698861"/>
                <a:ext cx="1517136" cy="3325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025" y="4698861"/>
                <a:ext cx="1517136" cy="332527"/>
              </a:xfrm>
              <a:prstGeom prst="rect">
                <a:avLst/>
              </a:prstGeom>
              <a:blipFill rotWithShape="1">
                <a:blip r:embed="rId1"/>
                <a:stretch>
                  <a:fillRect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3641863" y="2287428"/>
            <a:ext cx="16627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F</a:t>
            </a:r>
            <a:r>
              <a:rPr lang="en-US" sz="2000" dirty="0">
                <a:latin typeface="+mj-lt"/>
              </a:rPr>
              <a:t>or every cell </a:t>
            </a:r>
            <a:r>
              <a:rPr lang="en-US" sz="2000" i="1" dirty="0">
                <a:latin typeface="+mj-lt"/>
              </a:rPr>
              <a:t>i</a:t>
            </a:r>
            <a:endParaRPr lang="en-US" sz="2000" i="1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ele attr="{35FCD420-EA74-BB40-A606-2B97B3AB511E}"/>
                  </a:ext>
                </a:extLst>
              </p:cNvPr>
              <p:cNvSpPr/>
              <p:nvPr/>
            </p:nvSpPr>
            <p:spPr>
              <a:xfrm>
                <a:off x="4102103" y="5071727"/>
                <a:ext cx="1364220" cy="4010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103" y="5071727"/>
                <a:ext cx="1364220" cy="401072"/>
              </a:xfrm>
              <a:prstGeom prst="rect">
                <a:avLst/>
              </a:prstGeom>
              <a:blipFill rotWithShape="1"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>
                <a:extLst>
                  <a:ext uri="{FF2B5EF4-FFF2-40B4-BE49-F238E27FC236}">
                    <ele attr="{7DAE114D-8040-C34B-AC5F-5433851337BD}"/>
                  </a:ext>
                </a:extLst>
              </p:cNvPr>
              <p:cNvSpPr/>
              <p:nvPr/>
            </p:nvSpPr>
            <p:spPr>
              <a:xfrm>
                <a:off x="4102103" y="2711162"/>
                <a:ext cx="3037435" cy="4248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103" y="2711162"/>
                <a:ext cx="3037435" cy="424860"/>
              </a:xfrm>
              <a:prstGeom prst="rect">
                <a:avLst/>
              </a:prstGeom>
              <a:blipFill rotWithShape="1">
                <a:blip r:embed="rId3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>
                <a:extLst>
                  <a:ext uri="{FF2B5EF4-FFF2-40B4-BE49-F238E27FC236}">
                    <ele attr="{887556AC-4C1B-AB40-A42B-2DC1EE1948BB}"/>
                  </a:ext>
                </a:extLst>
              </p:cNvPr>
              <p:cNvSpPr/>
              <p:nvPr/>
            </p:nvSpPr>
            <p:spPr>
              <a:xfrm>
                <a:off x="4083981" y="3709733"/>
                <a:ext cx="3416128" cy="4010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3981" y="3709733"/>
                <a:ext cx="3416128" cy="401072"/>
              </a:xfrm>
              <a:prstGeom prst="rect">
                <a:avLst/>
              </a:prstGeom>
              <a:blipFill rotWithShape="1">
                <a:blip r:embed="rId4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>
                <a:extLst>
                  <a:ext uri="{FF2B5EF4-FFF2-40B4-BE49-F238E27FC236}">
                    <ele attr="{B26C5FBC-8CD7-6B4A-AD68-588EC4815840}"/>
                  </a:ext>
                </a:extLst>
              </p:cNvPr>
              <p:cNvSpPr/>
              <p:nvPr/>
            </p:nvSpPr>
            <p:spPr>
              <a:xfrm>
                <a:off x="4083981" y="3215678"/>
                <a:ext cx="3360022" cy="4010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3981" y="3215678"/>
                <a:ext cx="3360022" cy="401072"/>
              </a:xfrm>
              <a:prstGeom prst="rect">
                <a:avLst/>
              </a:prstGeom>
              <a:blipFill rotWithShape="1">
                <a:blip r:embed="rId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0" name="Rectangle 29"/>
          <p:cNvSpPr/>
          <p:nvPr/>
        </p:nvSpPr>
        <p:spPr>
          <a:xfrm>
            <a:off x="3641863" y="4260187"/>
            <a:ext cx="16627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F</a:t>
            </a:r>
            <a:r>
              <a:rPr lang="en-US" sz="2000" dirty="0">
                <a:latin typeface="+mj-lt"/>
              </a:rPr>
              <a:t>or every cell </a:t>
            </a:r>
            <a:r>
              <a:rPr lang="en-US" sz="2000" i="1" dirty="0">
                <a:latin typeface="+mj-lt"/>
              </a:rPr>
              <a:t>i</a:t>
            </a:r>
            <a:endParaRPr lang="en-US" sz="2000" i="1" dirty="0">
              <a:latin typeface="+mj-l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Boundary Conditions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itle 1">
                <a:extLst>
                  <a:ext uri="{FF2B5EF4-FFF2-40B4-BE49-F238E27FC236}">
                    <ele attr="{4ADC706D-C314-794A-94F7-D49127C836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3000" y="1246845"/>
                <a:ext cx="8996840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A Dirichlet boundary assumes that the boundary height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CN" sz="2400" dirty="0"/>
                  <a:t> </a:t>
                </a:r>
                <a:r>
                  <a:rPr lang="en-US" sz="2400" dirty="0"/>
                  <a:t>is constant.  It’s considered as an open boundary.</a:t>
                </a:r>
                <a:endParaRPr lang="en-CN" sz="2400" dirty="0"/>
              </a:p>
            </p:txBody>
          </p:sp>
        </mc:Choice>
        <mc:Fallback>
          <p:sp>
            <p:nvSpPr>
              <p:cNvPr id="19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00" y="1246845"/>
                <a:ext cx="8996840" cy="1068598"/>
              </a:xfrm>
              <a:prstGeom prst="rect">
                <a:avLst/>
              </a:prstGeom>
              <a:blipFill rotWithShape="1">
                <a:blip r:embed="rId1"/>
                <a:stretch>
                  <a:fillRect l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9290750" y="1343818"/>
            <a:ext cx="583636" cy="18113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874386" y="1175641"/>
            <a:ext cx="583636" cy="19795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488502" y="1649049"/>
            <a:ext cx="583636" cy="1495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itle 1">
                <a:extLst>
                  <a:ext uri="{FF2B5EF4-FFF2-40B4-BE49-F238E27FC236}">
                    <ele attr="{52F0E3C6-150D-CC44-89CD-0FEFBA7D59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22354" y="2274637"/>
                <a:ext cx="1275180" cy="5870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1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2354" y="2274637"/>
                <a:ext cx="1275180" cy="58702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itle 1">
                <a:extLst>
                  <a:ext uri="{FF2B5EF4-FFF2-40B4-BE49-F238E27FC236}">
                    <ele attr="{55D8F7A1-FE6D-094B-8B22-437E7D3C98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42432" y="2274637"/>
                <a:ext cx="1275180" cy="5870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432" y="2274637"/>
                <a:ext cx="1275180" cy="58702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itle 1">
                <a:extLst>
                  <a:ext uri="{FF2B5EF4-FFF2-40B4-BE49-F238E27FC236}">
                    <ele attr="{2ED568CD-A296-0C4B-8AD6-46FC0B9B50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61594" y="2293555"/>
                <a:ext cx="1275180" cy="5870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1594" y="2293555"/>
                <a:ext cx="1275180" cy="58702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ele attr="{D8C7EED7-03D1-F543-B704-1300801C7E6A}"/>
                  </a:ext>
                </a:extLst>
              </p:cNvPr>
              <p:cNvSpPr/>
              <p:nvPr/>
            </p:nvSpPr>
            <p:spPr>
              <a:xfrm>
                <a:off x="1649522" y="2423424"/>
                <a:ext cx="627281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522" y="2423424"/>
                <a:ext cx="6272813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itle 1">
                <a:extLst>
                  <a:ext uri="{FF2B5EF4-FFF2-40B4-BE49-F238E27FC236}">
                    <ele attr="{F85EFAD5-7418-C240-8BEF-651340B38C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3000" y="3775705"/>
                <a:ext cx="8754534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A Neumann boundary specifies the boundary derivatives.  For example, a zero-derivative boundary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.  It’s considered as a closed boundary.</a:t>
                </a:r>
                <a:endParaRPr lang="en-CN" sz="2400" dirty="0"/>
              </a:p>
            </p:txBody>
          </p:sp>
        </mc:Choice>
        <mc:Fallback>
          <p:sp>
            <p:nvSpPr>
              <p:cNvPr id="29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00" y="3775705"/>
                <a:ext cx="8754534" cy="1068598"/>
              </a:xfrm>
              <a:prstGeom prst="rect">
                <a:avLst/>
              </a:prstGeom>
              <a:blipFill rotWithShape="1">
                <a:blip r:embed="rId6"/>
                <a:stretch>
                  <a:fillRect l="-1013" t="-7059" b="-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0" name="Rectangle 29"/>
          <p:cNvSpPr/>
          <p:nvPr/>
        </p:nvSpPr>
        <p:spPr>
          <a:xfrm>
            <a:off x="9308536" y="4098832"/>
            <a:ext cx="583636" cy="18113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9892172" y="3930655"/>
            <a:ext cx="583636" cy="19795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0506288" y="3930655"/>
            <a:ext cx="583636" cy="19693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itle 1">
                <a:extLst>
                  <a:ext uri="{FF2B5EF4-FFF2-40B4-BE49-F238E27FC236}">
                    <ele attr="{28C93118-D781-7947-9DEC-E94BEE7014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0140" y="5029651"/>
                <a:ext cx="1275180" cy="5870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3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0140" y="5029651"/>
                <a:ext cx="1275180" cy="58702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34" name="Straight Connector 33"/>
          <p:cNvCxnSpPr/>
          <p:nvPr/>
        </p:nvCxnSpPr>
        <p:spPr>
          <a:xfrm>
            <a:off x="10504440" y="3606800"/>
            <a:ext cx="0" cy="2314336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itle 1">
                <a:extLst>
                  <a:ext uri="{FF2B5EF4-FFF2-40B4-BE49-F238E27FC236}">
                    <ele attr="{3BA9F8D1-1482-7D4A-8209-E7BA44AC70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89540" y="5048569"/>
                <a:ext cx="1275180" cy="5870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9540" y="5048569"/>
                <a:ext cx="1275180" cy="587028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38" name="Straight Connector 37"/>
          <p:cNvCxnSpPr/>
          <p:nvPr/>
        </p:nvCxnSpPr>
        <p:spPr>
          <a:xfrm>
            <a:off x="10476494" y="840839"/>
            <a:ext cx="0" cy="231433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>
                <a:extLst>
                  <a:ext uri="{FF2B5EF4-FFF2-40B4-BE49-F238E27FC236}">
                    <ele attr="{457B6C8F-43AE-404C-8489-44C993145703}"/>
                  </a:ext>
                </a:extLst>
              </p:cNvPr>
              <p:cNvSpPr/>
              <p:nvPr/>
            </p:nvSpPr>
            <p:spPr>
              <a:xfrm>
                <a:off x="2418298" y="4915580"/>
                <a:ext cx="477508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8298" y="4915580"/>
                <a:ext cx="4775087" cy="461665"/>
              </a:xfrm>
              <a:prstGeom prst="rect">
                <a:avLst/>
              </a:prstGeom>
              <a:blipFill rotWithShape="1">
                <a:blip r:embed="rId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41" name="Title 1"/>
          <p:cNvSpPr txBox="1"/>
          <p:nvPr/>
        </p:nvSpPr>
        <p:spPr>
          <a:xfrm>
            <a:off x="9540140" y="5914884"/>
            <a:ext cx="2592271" cy="587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2"/>
                </a:solidFill>
              </a:rPr>
              <a:t>No water exchange through the boundary</a:t>
            </a:r>
            <a:endParaRPr lang="en-US" sz="18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9" grpId="0"/>
      <p:bldP spid="30" grpId="0" animBg="1"/>
      <p:bldP spid="31" grpId="0" animBg="1"/>
      <p:bldP spid="32" grpId="0" animBg="1"/>
      <p:bldP spid="33" grpId="0"/>
      <p:bldP spid="35" grpId="0"/>
      <p:bldP spid="39" grpId="0"/>
      <p:bldP spid="4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Algorithm with Neumann Boundaries</a:t>
            </a:r>
            <a:endParaRPr lang="en-US" b="1" dirty="0"/>
          </a:p>
        </p:txBody>
      </p:sp>
      <p:sp>
        <p:nvSpPr>
          <p:cNvPr id="1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13" name="Title 1"/>
          <p:cNvSpPr txBox="1"/>
          <p:nvPr/>
        </p:nvSpPr>
        <p:spPr>
          <a:xfrm>
            <a:off x="2674850" y="2007391"/>
            <a:ext cx="6635405" cy="3951389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p:sp>
        <p:nvSpPr>
          <p:cNvPr id="14" name="Title 1"/>
          <p:cNvSpPr txBox="1"/>
          <p:nvPr/>
        </p:nvSpPr>
        <p:spPr>
          <a:xfrm>
            <a:off x="4579590" y="2016479"/>
            <a:ext cx="3497377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/>
              <a:t>A Shallow Wave Simulator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885405" y="2626804"/>
            <a:ext cx="16627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F</a:t>
            </a:r>
            <a:r>
              <a:rPr lang="en-US" sz="2000" dirty="0">
                <a:latin typeface="+mj-lt"/>
              </a:rPr>
              <a:t>or every cell </a:t>
            </a:r>
            <a:r>
              <a:rPr lang="en-US" sz="2000" i="1" dirty="0">
                <a:latin typeface="+mj-lt"/>
              </a:rPr>
              <a:t>i</a:t>
            </a:r>
            <a:endParaRPr lang="en-US" sz="2000" i="1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ele attr="{56644E50-1A26-524E-B12C-E69EBB7350DE}"/>
                  </a:ext>
                </a:extLst>
              </p:cNvPr>
              <p:cNvSpPr/>
              <p:nvPr/>
            </p:nvSpPr>
            <p:spPr>
              <a:xfrm>
                <a:off x="3396445" y="3050538"/>
                <a:ext cx="3037435" cy="4248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445" y="3050538"/>
                <a:ext cx="3037435" cy="424860"/>
              </a:xfrm>
              <a:prstGeom prst="rect">
                <a:avLst/>
              </a:prstGeom>
              <a:blipFill rotWithShape="1">
                <a:blip r:embed="rId1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ele attr="{95134D15-B7DB-D941-B09E-B6BD5EB26BFE}"/>
                  </a:ext>
                </a:extLst>
              </p:cNvPr>
              <p:cNvSpPr/>
              <p:nvPr/>
            </p:nvSpPr>
            <p:spPr>
              <a:xfrm>
                <a:off x="3364466" y="4049109"/>
                <a:ext cx="52849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dirty="0" smtClean="0">
                          <a:solidFill>
                            <a:schemeClr val="accent2"/>
                          </a:solidFill>
                          <a:latin typeface="+mj-lt"/>
                        </a:rPr>
                        <m:t>If</m:t>
                      </m:r>
                      <m:r>
                        <m:rPr>
                          <m:nor/>
                        </m:rPr>
                        <a:rPr lang="en-US" sz="2000" dirty="0" smtClean="0">
                          <a:solidFill>
                            <a:schemeClr val="accent2"/>
                          </a:solidFill>
                          <a:latin typeface="+mj-lt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accent2"/>
                          </a:solidFill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accent2"/>
                          </a:solidFill>
                          <a:latin typeface="+mj-lt"/>
                        </a:rPr>
                        <m:t>exists</m:t>
                      </m:r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accent2"/>
                          </a:solidFill>
                          <a:latin typeface="+mj-lt"/>
                        </a:rPr>
                        <m:t>, </m:t>
                      </m:r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accent2"/>
                          </a:solidFill>
                          <a:latin typeface="+mj-lt"/>
                        </a:rPr>
                        <m:t>then</m:t>
                      </m:r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accent2"/>
                          </a:solidFill>
                          <a:latin typeface="+mj-lt"/>
                        </a:rPr>
                        <m:t> 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dirty="0">
                  <a:solidFill>
                    <a:schemeClr val="accent2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466" y="4049109"/>
                <a:ext cx="5284908" cy="400110"/>
              </a:xfrm>
              <a:prstGeom prst="rect">
                <a:avLst/>
              </a:prstGeom>
              <a:blipFill rotWithShape="1">
                <a:blip r:embed="rId2"/>
                <a:stretch>
                  <a:fillRect t="-3030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ele attr="{04AE0BB2-A6BE-C94A-86D4-27360C44CA50}"/>
                  </a:ext>
                </a:extLst>
              </p:cNvPr>
              <p:cNvSpPr/>
              <p:nvPr/>
            </p:nvSpPr>
            <p:spPr>
              <a:xfrm>
                <a:off x="3439283" y="3555054"/>
                <a:ext cx="522668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accent2"/>
                    </a:solidFill>
                    <a:latin typeface="+mj-lt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2"/>
                    </a:solidFill>
                    <a:latin typeface="+mj-lt"/>
                  </a:rPr>
                  <a:t> exists,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bSup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𝑛𝑒𝑤</m:t>
                        </m:r>
                      </m:sup>
                    </m:sSubSup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CN" sz="2000" dirty="0">
                  <a:solidFill>
                    <a:schemeClr val="accent2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283" y="3555054"/>
                <a:ext cx="5226687" cy="400110"/>
              </a:xfrm>
              <a:prstGeom prst="rect">
                <a:avLst/>
              </a:prstGeom>
              <a:blipFill rotWithShape="1">
                <a:blip r:embed="rId3"/>
                <a:stretch>
                  <a:fillRect l="-1211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24" name="Rectangle 23"/>
          <p:cNvSpPr/>
          <p:nvPr/>
        </p:nvSpPr>
        <p:spPr>
          <a:xfrm>
            <a:off x="2885405" y="4599563"/>
            <a:ext cx="16627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F</a:t>
            </a:r>
            <a:r>
              <a:rPr lang="en-US" sz="2000" dirty="0">
                <a:latin typeface="+mj-lt"/>
              </a:rPr>
              <a:t>or every cell </a:t>
            </a:r>
            <a:r>
              <a:rPr lang="en-US" sz="2000" i="1" dirty="0">
                <a:latin typeface="+mj-lt"/>
              </a:rPr>
              <a:t>i</a:t>
            </a:r>
            <a:endParaRPr lang="en-US" sz="2000" i="1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ele attr="{606D6A8B-7732-8745-BFCE-77C4D9CE8AE1}"/>
                  </a:ext>
                </a:extLst>
              </p:cNvPr>
              <p:cNvSpPr txBox="1"/>
              <p:nvPr/>
            </p:nvSpPr>
            <p:spPr>
              <a:xfrm>
                <a:off x="3296527" y="5058660"/>
                <a:ext cx="1517136" cy="3325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527" y="5058660"/>
                <a:ext cx="1517136" cy="332527"/>
              </a:xfrm>
              <a:prstGeom prst="rect">
                <a:avLst/>
              </a:prstGeom>
              <a:blipFill rotWithShape="1">
                <a:blip r:embed="rId4"/>
                <a:stretch>
                  <a:fillRect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>
                <a:extLst>
                  <a:ext uri="{FF2B5EF4-FFF2-40B4-BE49-F238E27FC236}">
                    <ele attr="{6F51AB2E-1DD5-404F-BBB1-AB40D076F894}"/>
                  </a:ext>
                </a:extLst>
              </p:cNvPr>
              <p:cNvSpPr/>
              <p:nvPr/>
            </p:nvSpPr>
            <p:spPr>
              <a:xfrm>
                <a:off x="3406605" y="5431526"/>
                <a:ext cx="1364220" cy="4010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6605" y="5431526"/>
                <a:ext cx="1364220" cy="401072"/>
              </a:xfrm>
              <a:prstGeom prst="rect">
                <a:avLst/>
              </a:prstGeom>
              <a:blipFill rotWithShape="1"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2622197" y="2017551"/>
            <a:ext cx="6562443" cy="4119089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p:sp>
        <p:nvSpPr>
          <p:cNvPr id="5" name="Title 1"/>
          <p:cNvSpPr txBox="1"/>
          <p:nvPr/>
        </p:nvSpPr>
        <p:spPr>
          <a:xfrm>
            <a:off x="4576815" y="2026639"/>
            <a:ext cx="3497377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/>
              <a:t>A Shallow Wave Simulator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Algorithm with Neumann Boundaries</a:t>
            </a:r>
            <a:endParaRPr lang="en-US" b="1" dirty="0"/>
          </a:p>
        </p:txBody>
      </p:sp>
      <p:sp>
        <p:nvSpPr>
          <p:cNvPr id="1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2832752" y="2503961"/>
            <a:ext cx="18487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F</a:t>
            </a:r>
            <a:r>
              <a:rPr lang="en-US" sz="2000" dirty="0">
                <a:latin typeface="+mj-lt"/>
              </a:rPr>
              <a:t>or every cell </a:t>
            </a:r>
            <a:r>
              <a:rPr lang="en-US" sz="2000" i="1" dirty="0">
                <a:latin typeface="+mj-lt"/>
              </a:rPr>
              <a:t>i</a:t>
            </a:r>
            <a:r>
              <a:rPr lang="en-US" sz="2000" i="1" dirty="0">
                <a:latin typeface="+mj-lt"/>
              </a:rPr>
              <a:t>, j</a:t>
            </a:r>
            <a:endParaRPr lang="en-US" sz="2000" i="1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>
                <a:extLst>
                  <a:ext uri="{FF2B5EF4-FFF2-40B4-BE49-F238E27FC236}">
                    <ele attr="{7DAE114D-8040-C34B-AC5F-5433851337BD}"/>
                  </a:ext>
                </a:extLst>
              </p:cNvPr>
              <p:cNvSpPr/>
              <p:nvPr/>
            </p:nvSpPr>
            <p:spPr>
              <a:xfrm>
                <a:off x="3313312" y="2852880"/>
                <a:ext cx="3303533" cy="459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312" y="2852880"/>
                <a:ext cx="3303533" cy="459678"/>
              </a:xfrm>
              <a:prstGeom prst="rect">
                <a:avLst/>
              </a:prstGeom>
              <a:blipFill rotWithShape="1">
                <a:blip r:embed="rId1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>
                <a:extLst>
                  <a:ext uri="{FF2B5EF4-FFF2-40B4-BE49-F238E27FC236}">
                    <ele attr="{887556AC-4C1B-AB40-A42B-2DC1EE1948BB}"/>
                  </a:ext>
                </a:extLst>
              </p:cNvPr>
              <p:cNvSpPr/>
              <p:nvPr/>
            </p:nvSpPr>
            <p:spPr>
              <a:xfrm>
                <a:off x="3301653" y="3610383"/>
                <a:ext cx="5684057" cy="4358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dirty="0" smtClean="0">
                          <a:solidFill>
                            <a:schemeClr val="accent2"/>
                          </a:solidFill>
                          <a:latin typeface="+mj-lt"/>
                        </a:rPr>
                        <m:t>If</m:t>
                      </m:r>
                      <m:r>
                        <m:rPr>
                          <m:nor/>
                        </m:rPr>
                        <a:rPr lang="en-US" sz="2000" dirty="0" smtClean="0">
                          <a:solidFill>
                            <a:schemeClr val="accent2"/>
                          </a:solidFill>
                          <a:latin typeface="+mj-lt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accent2"/>
                          </a:solidFill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accent2"/>
                          </a:solidFill>
                          <a:latin typeface="+mj-lt"/>
                        </a:rPr>
                        <m:t>exists</m:t>
                      </m:r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accent2"/>
                          </a:solidFill>
                          <a:latin typeface="+mj-lt"/>
                        </a:rPr>
                        <m:t>, </m:t>
                      </m:r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accent2"/>
                          </a:solidFill>
                          <a:latin typeface="+mj-lt"/>
                        </a:rPr>
                        <m:t>then</m:t>
                      </m:r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accent2"/>
                          </a:solidFill>
                          <a:latin typeface="+mj-lt"/>
                        </a:rPr>
                        <m:t> 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Sup>
                        <m:sSubSup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dirty="0">
                  <a:solidFill>
                    <a:schemeClr val="accent2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653" y="3610383"/>
                <a:ext cx="5684057" cy="435889"/>
              </a:xfrm>
              <a:prstGeom prst="rect">
                <a:avLst/>
              </a:prstGeom>
              <a:blipFill rotWithShape="1">
                <a:blip r:embed="rId2"/>
                <a:stretch>
                  <a:fillRect t="-5714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>
                <a:extLst>
                  <a:ext uri="{FF2B5EF4-FFF2-40B4-BE49-F238E27FC236}">
                    <ele attr="{B26C5FBC-8CD7-6B4A-AD68-588EC4815840}"/>
                  </a:ext>
                </a:extLst>
              </p:cNvPr>
              <p:cNvSpPr/>
              <p:nvPr/>
            </p:nvSpPr>
            <p:spPr>
              <a:xfrm>
                <a:off x="3356150" y="3234553"/>
                <a:ext cx="5625835" cy="4358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accent2"/>
                    </a:solidFill>
                    <a:latin typeface="+mj-lt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</m:t>
                        </m:r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2"/>
                    </a:solidFill>
                    <a:latin typeface="+mj-lt"/>
                  </a:rPr>
                  <a:t> exists,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bSup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bSup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</m:t>
                        </m:r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CN" sz="2000" dirty="0">
                  <a:solidFill>
                    <a:schemeClr val="accent2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150" y="3234553"/>
                <a:ext cx="5625835" cy="435889"/>
              </a:xfrm>
              <a:prstGeom prst="rect">
                <a:avLst/>
              </a:prstGeom>
              <a:blipFill rotWithShape="1">
                <a:blip r:embed="rId3"/>
                <a:stretch>
                  <a:fillRect l="-1126" t="-5714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0" name="Rectangle 29"/>
          <p:cNvSpPr/>
          <p:nvPr/>
        </p:nvSpPr>
        <p:spPr>
          <a:xfrm>
            <a:off x="2832752" y="4867420"/>
            <a:ext cx="18422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F</a:t>
            </a:r>
            <a:r>
              <a:rPr lang="en-US" sz="2000" dirty="0">
                <a:latin typeface="+mj-lt"/>
              </a:rPr>
              <a:t>or every cell </a:t>
            </a:r>
            <a:r>
              <a:rPr lang="en-US" sz="2000" i="1" dirty="0" err="1">
                <a:latin typeface="+mj-lt"/>
              </a:rPr>
              <a:t>i</a:t>
            </a:r>
            <a:r>
              <a:rPr lang="en-US" sz="2000" i="1" dirty="0">
                <a:latin typeface="+mj-lt"/>
              </a:rPr>
              <a:t>, j</a:t>
            </a:r>
            <a:endParaRPr lang="en-US" sz="2000" i="1" dirty="0">
              <a:latin typeface="+mj-lt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811658" y="1022958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Extending the simulator to 3D is also straightforward.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ele attr="{F4E48CA2-95AE-CC49-9A76-21C719AA985F}"/>
                  </a:ext>
                </a:extLst>
              </p:cNvPr>
              <p:cNvSpPr/>
              <p:nvPr/>
            </p:nvSpPr>
            <p:spPr>
              <a:xfrm>
                <a:off x="3311843" y="4400365"/>
                <a:ext cx="5687263" cy="4358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dirty="0" smtClean="0">
                          <a:solidFill>
                            <a:schemeClr val="accent2"/>
                          </a:solidFill>
                          <a:latin typeface="+mj-lt"/>
                        </a:rPr>
                        <m:t>If</m:t>
                      </m:r>
                      <m:r>
                        <m:rPr>
                          <m:nor/>
                        </m:rPr>
                        <a:rPr lang="en-US" sz="2000" dirty="0" smtClean="0">
                          <a:solidFill>
                            <a:schemeClr val="accent2"/>
                          </a:solidFill>
                          <a:latin typeface="+mj-lt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accent2"/>
                          </a:solidFill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accent2"/>
                          </a:solidFill>
                          <a:latin typeface="+mj-lt"/>
                        </a:rPr>
                        <m:t>exists</m:t>
                      </m:r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accent2"/>
                          </a:solidFill>
                          <a:latin typeface="+mj-lt"/>
                        </a:rPr>
                        <m:t>, </m:t>
                      </m:r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accent2"/>
                          </a:solidFill>
                          <a:latin typeface="+mj-lt"/>
                        </a:rPr>
                        <m:t>then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chemeClr val="accent2"/>
                          </a:solidFill>
                          <a:latin typeface="+mj-lt"/>
                        </a:rPr>
                        <m:t> </m:t>
                      </m:r>
                      <m:sSubSup>
                        <m:sSubSup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dirty="0">
                  <a:solidFill>
                    <a:schemeClr val="accent2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843" y="4400365"/>
                <a:ext cx="5687263" cy="435889"/>
              </a:xfrm>
              <a:prstGeom prst="rect">
                <a:avLst/>
              </a:prstGeom>
              <a:blipFill rotWithShape="1">
                <a:blip r:embed="rId4"/>
                <a:stretch>
                  <a:fillRect t="-5714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ele attr="{9C58BB4A-C1F9-FC47-A5A5-AA84ABE79BDE}"/>
                  </a:ext>
                </a:extLst>
              </p:cNvPr>
              <p:cNvSpPr/>
              <p:nvPr/>
            </p:nvSpPr>
            <p:spPr>
              <a:xfrm>
                <a:off x="3370034" y="4006062"/>
                <a:ext cx="5571333" cy="4358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accent2"/>
                    </a:solidFill>
                    <a:latin typeface="+mj-lt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2"/>
                    </a:solidFill>
                    <a:latin typeface="+mj-lt"/>
                  </a:rPr>
                  <a:t> exists, then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bSup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bSup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CN" sz="2000" dirty="0">
                  <a:solidFill>
                    <a:schemeClr val="accent2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0034" y="4006062"/>
                <a:ext cx="5571333" cy="435889"/>
              </a:xfrm>
              <a:prstGeom prst="rect">
                <a:avLst/>
              </a:prstGeom>
              <a:blipFill rotWithShape="1">
                <a:blip r:embed="rId5"/>
                <a:stretch>
                  <a:fillRect l="-1136" t="-8571" r="-227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ele attr="{0742BD07-A4F8-7941-9D0C-9ACC254A0E77}"/>
                  </a:ext>
                </a:extLst>
              </p:cNvPr>
              <p:cNvSpPr txBox="1"/>
              <p:nvPr/>
            </p:nvSpPr>
            <p:spPr>
              <a:xfrm>
                <a:off x="3310756" y="5280550"/>
                <a:ext cx="1517136" cy="3673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756" y="5280550"/>
                <a:ext cx="1517136" cy="367345"/>
              </a:xfrm>
              <a:prstGeom prst="rect">
                <a:avLst/>
              </a:prstGeom>
              <a:blipFill rotWithShape="1">
                <a:blip r:embed="rId6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ele attr="{BA81AA7A-1C35-8040-B581-38E9F6361CD5}"/>
                  </a:ext>
                </a:extLst>
              </p:cNvPr>
              <p:cNvSpPr/>
              <p:nvPr/>
            </p:nvSpPr>
            <p:spPr>
              <a:xfrm>
                <a:off x="3370034" y="5653416"/>
                <a:ext cx="1497269" cy="4358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0034" y="5653416"/>
                <a:ext cx="1497269" cy="435889"/>
              </a:xfrm>
              <a:prstGeom prst="rect">
                <a:avLst/>
              </a:prstGeom>
              <a:blipFill rotWithShape="1">
                <a:blip r:embed="rId7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Two-Way Coupling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811658" y="1264273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 coupling between a solid and a liquid should be two-way, i.e., liquid-&gt;solid and solid-&gt;liquid.</a:t>
            </a:r>
            <a:endParaRPr lang="en-US" sz="2400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64407" y="5678941"/>
            <a:ext cx="10695432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978162" y="3699370"/>
            <a:ext cx="583636" cy="19795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561798" y="3699378"/>
            <a:ext cx="583636" cy="19795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145434" y="3699385"/>
            <a:ext cx="583636" cy="197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729070" y="3699400"/>
            <a:ext cx="583636" cy="19795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312706" y="3699400"/>
            <a:ext cx="583636" cy="197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896342" y="3699370"/>
            <a:ext cx="583636" cy="19795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479978" y="3699370"/>
            <a:ext cx="583636" cy="19795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063614" y="3699370"/>
            <a:ext cx="583636" cy="19795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647250" y="3699355"/>
            <a:ext cx="583636" cy="19795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230886" y="3699348"/>
            <a:ext cx="583636" cy="19795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814522" y="3699347"/>
            <a:ext cx="583636" cy="19796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398158" y="3699332"/>
            <a:ext cx="583636" cy="19796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981794" y="3699326"/>
            <a:ext cx="583636" cy="19796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565430" y="3699326"/>
            <a:ext cx="583636" cy="19796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9149066" y="3699334"/>
            <a:ext cx="583636" cy="19796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9732702" y="3699318"/>
            <a:ext cx="583636" cy="19796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10316338" y="3699318"/>
            <a:ext cx="583636" cy="19796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 rot="1184707">
            <a:off x="5208166" y="3280856"/>
            <a:ext cx="1091189" cy="1092056"/>
          </a:xfrm>
          <a:prstGeom prst="rect">
            <a:avLst/>
          </a:prstGeom>
          <a:solidFill>
            <a:schemeClr val="tx1">
              <a:lumMod val="95000"/>
              <a:lumOff val="5000"/>
              <a:alpha val="29069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616409" y="3699400"/>
            <a:ext cx="10695432" cy="0"/>
          </a:xfrm>
          <a:prstGeom prst="straightConnector1">
            <a:avLst/>
          </a:prstGeom>
          <a:ln w="50800">
            <a:solidFill>
              <a:schemeClr val="accent5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Two-Way Coupling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811658" y="1264273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 coupling between solid and water should be two-way, i.e., water&gt;solid and solid-&gt;water.</a:t>
            </a:r>
            <a:endParaRPr lang="en-US" sz="2400" dirty="0"/>
          </a:p>
        </p:txBody>
      </p:sp>
      <p:sp>
        <p:nvSpPr>
          <p:cNvPr id="44" name="Title 1"/>
          <p:cNvSpPr txBox="1"/>
          <p:nvPr/>
        </p:nvSpPr>
        <p:spPr>
          <a:xfrm>
            <a:off x="811658" y="2079919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 key question is how to expel water out of the gray cell regions???</a:t>
            </a:r>
            <a:endParaRPr lang="en-US" sz="2400" dirty="0"/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664407" y="6217421"/>
            <a:ext cx="10695432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978162" y="4237850"/>
            <a:ext cx="583636" cy="19795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1561798" y="4237858"/>
            <a:ext cx="583636" cy="19795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2145434" y="4237865"/>
            <a:ext cx="583636" cy="197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2729070" y="4237880"/>
            <a:ext cx="583636" cy="19795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3312706" y="4237880"/>
            <a:ext cx="583636" cy="197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3896342" y="4237850"/>
            <a:ext cx="583636" cy="19795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479978" y="4237850"/>
            <a:ext cx="583636" cy="19795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063614" y="4237850"/>
            <a:ext cx="583636" cy="19795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5647250" y="4237835"/>
            <a:ext cx="583636" cy="19795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230886" y="4237828"/>
            <a:ext cx="583636" cy="19795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814522" y="4237827"/>
            <a:ext cx="583636" cy="19796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7398158" y="4237812"/>
            <a:ext cx="583636" cy="19796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7981794" y="4237806"/>
            <a:ext cx="583636" cy="19796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8565430" y="4237806"/>
            <a:ext cx="583636" cy="19796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9149066" y="4237814"/>
            <a:ext cx="583636" cy="19796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9732702" y="4237798"/>
            <a:ext cx="583636" cy="19796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0316338" y="4237798"/>
            <a:ext cx="583636" cy="19796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616409" y="4237880"/>
            <a:ext cx="10695432" cy="0"/>
          </a:xfrm>
          <a:prstGeom prst="straightConnector1">
            <a:avLst/>
          </a:prstGeom>
          <a:ln w="50800">
            <a:solidFill>
              <a:schemeClr val="accent5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5063614" y="4830004"/>
            <a:ext cx="583636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5647250" y="4992564"/>
            <a:ext cx="583636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5647250" y="4241884"/>
            <a:ext cx="583636" cy="761279"/>
          </a:xfrm>
          <a:prstGeom prst="rect">
            <a:avLst/>
          </a:prstGeom>
          <a:solidFill>
            <a:schemeClr val="tx1">
              <a:alpha val="2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5063614" y="4233836"/>
            <a:ext cx="583636" cy="606963"/>
          </a:xfrm>
          <a:prstGeom prst="rect">
            <a:avLst/>
          </a:prstGeom>
          <a:solidFill>
            <a:schemeClr val="tx1">
              <a:alpha val="2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/>
          <p:nvPr/>
        </p:nvSpPr>
        <p:spPr>
          <a:xfrm>
            <a:off x="5063614" y="3695602"/>
            <a:ext cx="583636" cy="534859"/>
          </a:xfrm>
          <a:prstGeom prst="rect">
            <a:avLst/>
          </a:prstGeom>
          <a:solidFill>
            <a:schemeClr val="accent6">
              <a:alpha val="26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5653679" y="3808751"/>
            <a:ext cx="583636" cy="421710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664407" y="6217421"/>
            <a:ext cx="10695432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78162" y="4237850"/>
            <a:ext cx="583636" cy="19795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1561798" y="4237858"/>
            <a:ext cx="583636" cy="19795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145434" y="4237865"/>
            <a:ext cx="583636" cy="197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2729070" y="4237880"/>
            <a:ext cx="583636" cy="19795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3312706" y="4237880"/>
            <a:ext cx="583636" cy="197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896342" y="4237850"/>
            <a:ext cx="583636" cy="19795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4479978" y="4237850"/>
            <a:ext cx="583636" cy="19795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5063614" y="4237850"/>
            <a:ext cx="583636" cy="19795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5647250" y="4237835"/>
            <a:ext cx="583636" cy="19795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6230886" y="4237828"/>
            <a:ext cx="583636" cy="19795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6814522" y="4237827"/>
            <a:ext cx="583636" cy="19796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7398158" y="4237812"/>
            <a:ext cx="583636" cy="19796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981794" y="4237806"/>
            <a:ext cx="583636" cy="19796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8565430" y="4237806"/>
            <a:ext cx="583636" cy="19796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9149066" y="4237814"/>
            <a:ext cx="583636" cy="19796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9732702" y="4237798"/>
            <a:ext cx="583636" cy="19796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0316338" y="4237798"/>
            <a:ext cx="583636" cy="19796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616409" y="4237880"/>
            <a:ext cx="10695432" cy="0"/>
          </a:xfrm>
          <a:prstGeom prst="straightConnector1">
            <a:avLst/>
          </a:prstGeom>
          <a:ln w="50800">
            <a:solidFill>
              <a:schemeClr val="accent5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Virtual Height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itle 1">
                <a:extLst>
                  <a:ext uri="{FF2B5EF4-FFF2-40B4-BE49-F238E27FC236}">
                    <ele attr="{4ADC706D-C314-794A-94F7-D49127C836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0993" y="914896"/>
                <a:ext cx="10839785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The idea is to set up a virtual height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, so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𝑟𝑒𝑎𝑙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_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𝑛𝑒𝑤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N" sz="2400" dirty="0"/>
                  <a:t>.</a:t>
                </a:r>
              </a:p>
            </p:txBody>
          </p:sp>
        </mc:Choice>
        <mc:Fallback>
          <p:sp>
            <p:nvSpPr>
              <p:cNvPr id="19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93" y="914896"/>
                <a:ext cx="10839785" cy="1068598"/>
              </a:xfrm>
              <a:prstGeom prst="rect">
                <a:avLst/>
              </a:prstGeom>
              <a:blipFill rotWithShape="1">
                <a:blip r:embed="rId1"/>
                <a:stretch>
                  <a:fillRect l="-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>
            <a:off x="5063614" y="4830004"/>
            <a:ext cx="583636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647250" y="4992564"/>
            <a:ext cx="583636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647250" y="4241884"/>
            <a:ext cx="583636" cy="761279"/>
          </a:xfrm>
          <a:prstGeom prst="rect">
            <a:avLst/>
          </a:prstGeom>
          <a:solidFill>
            <a:schemeClr val="tx1">
              <a:alpha val="2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063614" y="4233836"/>
            <a:ext cx="583636" cy="606963"/>
          </a:xfrm>
          <a:prstGeom prst="rect">
            <a:avLst/>
          </a:prstGeom>
          <a:solidFill>
            <a:schemeClr val="tx1">
              <a:alpha val="2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itle 1">
                <a:extLst>
                  <a:ext uri="{FF2B5EF4-FFF2-40B4-BE49-F238E27FC236}">
                    <ele attr="{CA157933-A214-334D-A80E-57A4DC8A22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690" y="1893414"/>
                <a:ext cx="10839784" cy="5935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b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29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690" y="1893414"/>
                <a:ext cx="10839784" cy="59352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>
            <a:off x="5182820" y="4241884"/>
            <a:ext cx="0" cy="58812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ele attr="{89E23673-2133-F646-83DB-ED205AA1C4AB}"/>
                  </a:ext>
                </a:extLst>
              </p:cNvPr>
              <p:cNvSpPr/>
              <p:nvPr/>
            </p:nvSpPr>
            <p:spPr>
              <a:xfrm>
                <a:off x="4678929" y="4336404"/>
                <a:ext cx="4442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929" y="4336404"/>
                <a:ext cx="444288" cy="400110"/>
              </a:xfrm>
              <a:prstGeom prst="rect">
                <a:avLst/>
              </a:prstGeom>
              <a:blipFill rotWithShape="1">
                <a:blip r:embed="rId3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ele attr="{DB4BCAF7-9708-8F44-86A2-3D639EB14C44}"/>
                  </a:ext>
                </a:extLst>
              </p:cNvPr>
              <p:cNvSpPr/>
              <p:nvPr/>
            </p:nvSpPr>
            <p:spPr>
              <a:xfrm>
                <a:off x="5100499" y="3746102"/>
                <a:ext cx="5162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499" y="3746102"/>
                <a:ext cx="516295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ele attr="{42AFA7B9-A44B-2944-9389-F4F07CBA09C5}"/>
                  </a:ext>
                </a:extLst>
              </p:cNvPr>
              <p:cNvSpPr/>
              <p:nvPr/>
            </p:nvSpPr>
            <p:spPr>
              <a:xfrm>
                <a:off x="5565970" y="3746101"/>
                <a:ext cx="8096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970" y="3746101"/>
                <a:ext cx="809645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itle 1">
                <a:extLst>
                  <a:ext uri="{FF2B5EF4-FFF2-40B4-BE49-F238E27FC236}">
                    <ele attr="{79A0CC9F-421B-9F4B-A51C-D8C3F5D723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689" y="2685003"/>
                <a:ext cx="10839785" cy="5935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b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0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689" y="2685003"/>
                <a:ext cx="10839785" cy="59352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41" name="Straight Arrow Connector 40"/>
          <p:cNvCxnSpPr/>
          <p:nvPr/>
        </p:nvCxnSpPr>
        <p:spPr>
          <a:xfrm>
            <a:off x="6096000" y="4252679"/>
            <a:ext cx="0" cy="750484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Rectangle 63">
                <a:extLst>
                  <a:ext uri="{FF2B5EF4-FFF2-40B4-BE49-F238E27FC236}">
                    <ele attr="{4DC18481-0331-6544-8764-F6033A855E46}"/>
                  </a:ext>
                </a:extLst>
              </p:cNvPr>
              <p:cNvSpPr/>
              <p:nvPr/>
            </p:nvSpPr>
            <p:spPr>
              <a:xfrm>
                <a:off x="6172322" y="4448523"/>
                <a:ext cx="68954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322" y="4448523"/>
                <a:ext cx="689548" cy="400110"/>
              </a:xfrm>
              <a:prstGeom prst="rect">
                <a:avLst/>
              </a:prstGeom>
              <a:blipFill rotWithShape="1">
                <a:blip r:embed="rId7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1" animBg="1"/>
      <p:bldP spid="40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/>
          <p:nvPr/>
        </p:nvSpPr>
        <p:spPr>
          <a:xfrm>
            <a:off x="5063614" y="3695602"/>
            <a:ext cx="583636" cy="534859"/>
          </a:xfrm>
          <a:prstGeom prst="rect">
            <a:avLst/>
          </a:prstGeom>
          <a:solidFill>
            <a:schemeClr val="accent6">
              <a:alpha val="26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5653679" y="3808751"/>
            <a:ext cx="583636" cy="421710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664407" y="6217421"/>
            <a:ext cx="10695432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78162" y="4237850"/>
            <a:ext cx="583636" cy="19795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1561798" y="4237858"/>
            <a:ext cx="583636" cy="19795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145434" y="4237865"/>
            <a:ext cx="583636" cy="197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2729070" y="4237880"/>
            <a:ext cx="583636" cy="19795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3312706" y="4237880"/>
            <a:ext cx="583636" cy="197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896342" y="4237850"/>
            <a:ext cx="583636" cy="19795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4479978" y="4237850"/>
            <a:ext cx="583636" cy="19795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5063614" y="4237850"/>
            <a:ext cx="583636" cy="19795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5647250" y="4237835"/>
            <a:ext cx="583636" cy="19795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6230886" y="4237828"/>
            <a:ext cx="583636" cy="19795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6814522" y="4237827"/>
            <a:ext cx="583636" cy="19796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7398158" y="4237812"/>
            <a:ext cx="583636" cy="19796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981794" y="4237806"/>
            <a:ext cx="583636" cy="19796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8565430" y="4237806"/>
            <a:ext cx="583636" cy="19796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9149066" y="4237814"/>
            <a:ext cx="583636" cy="19796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9732702" y="4237798"/>
            <a:ext cx="583636" cy="19796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0316338" y="4237798"/>
            <a:ext cx="583636" cy="19796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616409" y="4237880"/>
            <a:ext cx="10695432" cy="0"/>
          </a:xfrm>
          <a:prstGeom prst="straightConnector1">
            <a:avLst/>
          </a:prstGeom>
          <a:ln w="50800">
            <a:solidFill>
              <a:schemeClr val="accent5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Poisson’s Equation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itle 1">
                <a:extLst>
                  <a:ext uri="{FF2B5EF4-FFF2-40B4-BE49-F238E27FC236}">
                    <ele attr="{4ADC706D-C314-794A-94F7-D49127C836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0993" y="1067296"/>
                <a:ext cx="10839785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The outcome is Poisson’s equation,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CN" sz="2400" dirty="0"/>
                  <a:t> being unknowns.</a:t>
                </a:r>
              </a:p>
            </p:txBody>
          </p:sp>
        </mc:Choice>
        <mc:Fallback>
          <p:sp>
            <p:nvSpPr>
              <p:cNvPr id="19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93" y="1067296"/>
                <a:ext cx="10839785" cy="1068598"/>
              </a:xfrm>
              <a:prstGeom prst="rect">
                <a:avLst/>
              </a:prstGeom>
              <a:blipFill rotWithShape="1">
                <a:blip r:embed="rId1"/>
                <a:stretch>
                  <a:fillRect l="-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>
            <a:off x="5063614" y="4830004"/>
            <a:ext cx="583636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647250" y="4992564"/>
            <a:ext cx="583636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647250" y="4241884"/>
            <a:ext cx="583636" cy="761279"/>
          </a:xfrm>
          <a:prstGeom prst="rect">
            <a:avLst/>
          </a:prstGeom>
          <a:solidFill>
            <a:schemeClr val="tx1">
              <a:alpha val="2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063614" y="4233836"/>
            <a:ext cx="583636" cy="606963"/>
          </a:xfrm>
          <a:prstGeom prst="rect">
            <a:avLst/>
          </a:prstGeom>
          <a:solidFill>
            <a:schemeClr val="tx1">
              <a:alpha val="2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itle 1">
                <a:extLst>
                  <a:ext uri="{FF2B5EF4-FFF2-40B4-BE49-F238E27FC236}">
                    <ele attr="{CA157933-A214-334D-A80E-57A4DC8A22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7944" y="2025864"/>
                <a:ext cx="8235834" cy="59352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e>
                      </m:box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𝑛𝑒𝑤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9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944" y="2025864"/>
                <a:ext cx="8235834" cy="59352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>
            <a:off x="5182820" y="4241884"/>
            <a:ext cx="0" cy="58812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ele attr="{89E23673-2133-F646-83DB-ED205AA1C4AB}"/>
                  </a:ext>
                </a:extLst>
              </p:cNvPr>
              <p:cNvSpPr/>
              <p:nvPr/>
            </p:nvSpPr>
            <p:spPr>
              <a:xfrm>
                <a:off x="4678929" y="4336404"/>
                <a:ext cx="4442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929" y="4336404"/>
                <a:ext cx="444288" cy="400110"/>
              </a:xfrm>
              <a:prstGeom prst="rect">
                <a:avLst/>
              </a:prstGeom>
              <a:blipFill rotWithShape="1">
                <a:blip r:embed="rId3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itle 1">
                <a:extLst>
                  <a:ext uri="{FF2B5EF4-FFF2-40B4-BE49-F238E27FC236}">
                    <ele attr="{79A0CC9F-421B-9F4B-A51C-D8C3F5D723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4540" y="2685180"/>
                <a:ext cx="9077140" cy="59352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e>
                      </m:box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𝑛𝑒𝑤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0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540" y="2685180"/>
                <a:ext cx="9077140" cy="59352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41" name="Straight Arrow Connector 40"/>
          <p:cNvCxnSpPr/>
          <p:nvPr/>
        </p:nvCxnSpPr>
        <p:spPr>
          <a:xfrm>
            <a:off x="6096000" y="4252679"/>
            <a:ext cx="0" cy="750484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Rectangle 63">
                <a:extLst>
                  <a:ext uri="{FF2B5EF4-FFF2-40B4-BE49-F238E27FC236}">
                    <ele attr="{4DC18481-0331-6544-8764-F6033A855E46}"/>
                  </a:ext>
                </a:extLst>
              </p:cNvPr>
              <p:cNvSpPr/>
              <p:nvPr/>
            </p:nvSpPr>
            <p:spPr>
              <a:xfrm>
                <a:off x="6172322" y="4448523"/>
                <a:ext cx="68954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322" y="4448523"/>
                <a:ext cx="689548" cy="400110"/>
              </a:xfrm>
              <a:prstGeom prst="rect">
                <a:avLst/>
              </a:prstGeom>
              <a:blipFill rotWithShape="1">
                <a:blip r:embed="rId5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Rectangle 67">
                <a:extLst>
                  <a:ext uri="{FF2B5EF4-FFF2-40B4-BE49-F238E27FC236}">
                    <ele attr="{591883B7-884E-664C-A2D9-EAEA1648197E}"/>
                  </a:ext>
                </a:extLst>
              </p:cNvPr>
              <p:cNvSpPr/>
              <p:nvPr/>
            </p:nvSpPr>
            <p:spPr>
              <a:xfrm>
                <a:off x="5100499" y="3746102"/>
                <a:ext cx="5162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499" y="3746102"/>
                <a:ext cx="516295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>
                <a:extLst>
                  <a:ext uri="{FF2B5EF4-FFF2-40B4-BE49-F238E27FC236}">
                    <ele attr="{74107B60-087C-1141-AAE4-BF7249A833EF}"/>
                  </a:ext>
                </a:extLst>
              </p:cNvPr>
              <p:cNvSpPr/>
              <p:nvPr/>
            </p:nvSpPr>
            <p:spPr>
              <a:xfrm>
                <a:off x="5565970" y="3746101"/>
                <a:ext cx="8096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970" y="3746101"/>
                <a:ext cx="809645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Two Types of Simulation Approaches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14" name="Freeform 13"/>
          <p:cNvSpPr/>
          <p:nvPr/>
        </p:nvSpPr>
        <p:spPr>
          <a:xfrm>
            <a:off x="963550" y="1732836"/>
            <a:ext cx="4719486" cy="742986"/>
          </a:xfrm>
          <a:custGeom>
            <a:avLst/>
            <a:gdLst>
              <a:gd name="connsiteX0" fmla="*/ 0 w 4080387"/>
              <a:gd name="connsiteY0" fmla="*/ 639249 h 742986"/>
              <a:gd name="connsiteX1" fmla="*/ 1720645 w 4080387"/>
              <a:gd name="connsiteY1" fmla="*/ 152 h 742986"/>
              <a:gd name="connsiteX2" fmla="*/ 2910348 w 4080387"/>
              <a:gd name="connsiteY2" fmla="*/ 688410 h 742986"/>
              <a:gd name="connsiteX3" fmla="*/ 4080387 w 4080387"/>
              <a:gd name="connsiteY3" fmla="*/ 649081 h 742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0387" h="742986">
                <a:moveTo>
                  <a:pt x="0" y="639249"/>
                </a:moveTo>
                <a:cubicBezTo>
                  <a:pt x="617793" y="315604"/>
                  <a:pt x="1235587" y="-8041"/>
                  <a:pt x="1720645" y="152"/>
                </a:cubicBezTo>
                <a:cubicBezTo>
                  <a:pt x="2205703" y="8345"/>
                  <a:pt x="2517058" y="580255"/>
                  <a:pt x="2910348" y="688410"/>
                </a:cubicBezTo>
                <a:cubicBezTo>
                  <a:pt x="3303638" y="796565"/>
                  <a:pt x="3692012" y="722823"/>
                  <a:pt x="4080387" y="649081"/>
                </a:cubicBez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963548" y="2990079"/>
            <a:ext cx="4719486" cy="742986"/>
          </a:xfrm>
          <a:custGeom>
            <a:avLst/>
            <a:gdLst>
              <a:gd name="connsiteX0" fmla="*/ 0 w 4080387"/>
              <a:gd name="connsiteY0" fmla="*/ 639249 h 742986"/>
              <a:gd name="connsiteX1" fmla="*/ 1720645 w 4080387"/>
              <a:gd name="connsiteY1" fmla="*/ 152 h 742986"/>
              <a:gd name="connsiteX2" fmla="*/ 2910348 w 4080387"/>
              <a:gd name="connsiteY2" fmla="*/ 688410 h 742986"/>
              <a:gd name="connsiteX3" fmla="*/ 4080387 w 4080387"/>
              <a:gd name="connsiteY3" fmla="*/ 649081 h 742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0387" h="742986">
                <a:moveTo>
                  <a:pt x="0" y="639249"/>
                </a:moveTo>
                <a:cubicBezTo>
                  <a:pt x="617793" y="315604"/>
                  <a:pt x="1235587" y="-8041"/>
                  <a:pt x="1720645" y="152"/>
                </a:cubicBezTo>
                <a:cubicBezTo>
                  <a:pt x="2205703" y="8345"/>
                  <a:pt x="2517058" y="580255"/>
                  <a:pt x="2910348" y="688410"/>
                </a:cubicBezTo>
                <a:cubicBezTo>
                  <a:pt x="3303638" y="796565"/>
                  <a:pt x="3692012" y="722823"/>
                  <a:pt x="4080387" y="649081"/>
                </a:cubicBez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963548" y="4247322"/>
            <a:ext cx="4719486" cy="742986"/>
          </a:xfrm>
          <a:custGeom>
            <a:avLst/>
            <a:gdLst>
              <a:gd name="connsiteX0" fmla="*/ 0 w 4080387"/>
              <a:gd name="connsiteY0" fmla="*/ 639249 h 742986"/>
              <a:gd name="connsiteX1" fmla="*/ 1720645 w 4080387"/>
              <a:gd name="connsiteY1" fmla="*/ 152 h 742986"/>
              <a:gd name="connsiteX2" fmla="*/ 2910348 w 4080387"/>
              <a:gd name="connsiteY2" fmla="*/ 688410 h 742986"/>
              <a:gd name="connsiteX3" fmla="*/ 4080387 w 4080387"/>
              <a:gd name="connsiteY3" fmla="*/ 649081 h 742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0387" h="742986">
                <a:moveTo>
                  <a:pt x="0" y="639249"/>
                </a:moveTo>
                <a:cubicBezTo>
                  <a:pt x="617793" y="315604"/>
                  <a:pt x="1235587" y="-8041"/>
                  <a:pt x="1720645" y="152"/>
                </a:cubicBezTo>
                <a:cubicBezTo>
                  <a:pt x="2205703" y="8345"/>
                  <a:pt x="2517058" y="580255"/>
                  <a:pt x="2910348" y="688410"/>
                </a:cubicBezTo>
                <a:cubicBezTo>
                  <a:pt x="3303638" y="796565"/>
                  <a:pt x="3692012" y="722823"/>
                  <a:pt x="4080387" y="649081"/>
                </a:cubicBez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12095" y="1660857"/>
            <a:ext cx="943897" cy="94475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955992" y="1660857"/>
            <a:ext cx="943897" cy="94475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899889" y="1660857"/>
            <a:ext cx="943897" cy="94475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843786" y="1662075"/>
            <a:ext cx="943897" cy="94475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012095" y="2605611"/>
            <a:ext cx="943897" cy="94475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955992" y="2605611"/>
            <a:ext cx="943897" cy="94475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899889" y="2605611"/>
            <a:ext cx="943897" cy="94475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843786" y="2606829"/>
            <a:ext cx="943897" cy="94475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012095" y="3550365"/>
            <a:ext cx="943897" cy="94475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955992" y="3550365"/>
            <a:ext cx="943897" cy="94475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899889" y="3550365"/>
            <a:ext cx="943897" cy="94475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9843786" y="3551583"/>
            <a:ext cx="943897" cy="94475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012095" y="4495119"/>
            <a:ext cx="943897" cy="94475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955992" y="4495119"/>
            <a:ext cx="943897" cy="94475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899889" y="4495119"/>
            <a:ext cx="943897" cy="94475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9843786" y="4496337"/>
            <a:ext cx="943897" cy="94475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6569644" y="1732836"/>
            <a:ext cx="4719486" cy="742986"/>
          </a:xfrm>
          <a:custGeom>
            <a:avLst/>
            <a:gdLst>
              <a:gd name="connsiteX0" fmla="*/ 0 w 4080387"/>
              <a:gd name="connsiteY0" fmla="*/ 639249 h 742986"/>
              <a:gd name="connsiteX1" fmla="*/ 1720645 w 4080387"/>
              <a:gd name="connsiteY1" fmla="*/ 152 h 742986"/>
              <a:gd name="connsiteX2" fmla="*/ 2910348 w 4080387"/>
              <a:gd name="connsiteY2" fmla="*/ 688410 h 742986"/>
              <a:gd name="connsiteX3" fmla="*/ 4080387 w 4080387"/>
              <a:gd name="connsiteY3" fmla="*/ 649081 h 742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0387" h="742986">
                <a:moveTo>
                  <a:pt x="0" y="639249"/>
                </a:moveTo>
                <a:cubicBezTo>
                  <a:pt x="617793" y="315604"/>
                  <a:pt x="1235587" y="-8041"/>
                  <a:pt x="1720645" y="152"/>
                </a:cubicBezTo>
                <a:cubicBezTo>
                  <a:pt x="2205703" y="8345"/>
                  <a:pt x="2517058" y="580255"/>
                  <a:pt x="2910348" y="688410"/>
                </a:cubicBezTo>
                <a:cubicBezTo>
                  <a:pt x="3303638" y="796565"/>
                  <a:pt x="3692012" y="722823"/>
                  <a:pt x="4080387" y="649081"/>
                </a:cubicBez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6569642" y="2990079"/>
            <a:ext cx="4719486" cy="742986"/>
          </a:xfrm>
          <a:custGeom>
            <a:avLst/>
            <a:gdLst>
              <a:gd name="connsiteX0" fmla="*/ 0 w 4080387"/>
              <a:gd name="connsiteY0" fmla="*/ 639249 h 742986"/>
              <a:gd name="connsiteX1" fmla="*/ 1720645 w 4080387"/>
              <a:gd name="connsiteY1" fmla="*/ 152 h 742986"/>
              <a:gd name="connsiteX2" fmla="*/ 2910348 w 4080387"/>
              <a:gd name="connsiteY2" fmla="*/ 688410 h 742986"/>
              <a:gd name="connsiteX3" fmla="*/ 4080387 w 4080387"/>
              <a:gd name="connsiteY3" fmla="*/ 649081 h 742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0387" h="742986">
                <a:moveTo>
                  <a:pt x="0" y="639249"/>
                </a:moveTo>
                <a:cubicBezTo>
                  <a:pt x="617793" y="315604"/>
                  <a:pt x="1235587" y="-8041"/>
                  <a:pt x="1720645" y="152"/>
                </a:cubicBezTo>
                <a:cubicBezTo>
                  <a:pt x="2205703" y="8345"/>
                  <a:pt x="2517058" y="580255"/>
                  <a:pt x="2910348" y="688410"/>
                </a:cubicBezTo>
                <a:cubicBezTo>
                  <a:pt x="3303638" y="796565"/>
                  <a:pt x="3692012" y="722823"/>
                  <a:pt x="4080387" y="649081"/>
                </a:cubicBez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6569642" y="4247322"/>
            <a:ext cx="4719486" cy="742986"/>
          </a:xfrm>
          <a:custGeom>
            <a:avLst/>
            <a:gdLst>
              <a:gd name="connsiteX0" fmla="*/ 0 w 4080387"/>
              <a:gd name="connsiteY0" fmla="*/ 639249 h 742986"/>
              <a:gd name="connsiteX1" fmla="*/ 1720645 w 4080387"/>
              <a:gd name="connsiteY1" fmla="*/ 152 h 742986"/>
              <a:gd name="connsiteX2" fmla="*/ 2910348 w 4080387"/>
              <a:gd name="connsiteY2" fmla="*/ 688410 h 742986"/>
              <a:gd name="connsiteX3" fmla="*/ 4080387 w 4080387"/>
              <a:gd name="connsiteY3" fmla="*/ 649081 h 742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0387" h="742986">
                <a:moveTo>
                  <a:pt x="0" y="639249"/>
                </a:moveTo>
                <a:cubicBezTo>
                  <a:pt x="617793" y="315604"/>
                  <a:pt x="1235587" y="-8041"/>
                  <a:pt x="1720645" y="152"/>
                </a:cubicBezTo>
                <a:cubicBezTo>
                  <a:pt x="2205703" y="8345"/>
                  <a:pt x="2517058" y="580255"/>
                  <a:pt x="2910348" y="688410"/>
                </a:cubicBezTo>
                <a:cubicBezTo>
                  <a:pt x="3303638" y="796565"/>
                  <a:pt x="3692012" y="722823"/>
                  <a:pt x="4080387" y="649081"/>
                </a:cubicBez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"/>
          <p:cNvSpPr txBox="1"/>
          <p:nvPr/>
        </p:nvSpPr>
        <p:spPr>
          <a:xfrm>
            <a:off x="6505634" y="5439873"/>
            <a:ext cx="5186854" cy="1316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Eulerian Approach</a:t>
            </a:r>
            <a:endParaRPr lang="en-US" sz="2400" dirty="0"/>
          </a:p>
          <a:p>
            <a:pPr algn="ctr"/>
            <a:r>
              <a:rPr lang="en-US" sz="2000" dirty="0"/>
              <a:t>(static grid or mesh)</a:t>
            </a:r>
            <a:endParaRPr lang="en-US" sz="2000" dirty="0"/>
          </a:p>
          <a:p>
            <a:pPr algn="ctr"/>
            <a:r>
              <a:rPr lang="en-US" sz="2000" dirty="0"/>
              <a:t>Grid/Mesh doesn’t move.  Stored physical quantities change.</a:t>
            </a:r>
            <a:endParaRPr lang="en-US" sz="2000" dirty="0"/>
          </a:p>
        </p:txBody>
      </p:sp>
      <p:sp>
        <p:nvSpPr>
          <p:cNvPr id="36" name="Title 1"/>
          <p:cNvSpPr txBox="1"/>
          <p:nvPr/>
        </p:nvSpPr>
        <p:spPr>
          <a:xfrm>
            <a:off x="394326" y="5438394"/>
            <a:ext cx="5288708" cy="13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dirty="0"/>
              <a:t>Lagrangian Approach</a:t>
            </a:r>
            <a:endParaRPr lang="en-US" sz="2600" dirty="0"/>
          </a:p>
          <a:p>
            <a:pPr algn="ctr"/>
            <a:r>
              <a:rPr lang="en-US" sz="2200" dirty="0"/>
              <a:t>(dynamic particles or mesh)</a:t>
            </a:r>
            <a:endParaRPr lang="en-US" sz="2200" dirty="0"/>
          </a:p>
          <a:p>
            <a:pPr algn="ctr"/>
            <a:r>
              <a:rPr lang="en-US" sz="2200" dirty="0"/>
              <a:t>Node movement carries physical quantities (mass, velocity, …).</a:t>
            </a:r>
            <a:endParaRPr lang="en-US" sz="2200" dirty="0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1321703" y="4022742"/>
            <a:ext cx="525067" cy="1329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1221029" y="406403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138415" y="2436584"/>
            <a:ext cx="767683" cy="3235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1037741" y="266853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2534807" y="3550365"/>
            <a:ext cx="775321" cy="2044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2434133" y="345872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2891423" y="2475822"/>
            <a:ext cx="629017" cy="6413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2790749" y="238417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4043567" y="4183188"/>
            <a:ext cx="728400" cy="3119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3942893" y="409154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4246900" y="2760663"/>
            <a:ext cx="525067" cy="2044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4146226" y="266901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Title 1"/>
          <p:cNvSpPr txBox="1"/>
          <p:nvPr/>
        </p:nvSpPr>
        <p:spPr>
          <a:xfrm>
            <a:off x="9629760" y="2610152"/>
            <a:ext cx="1202651" cy="480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/>
              <a:t>density</a:t>
            </a:r>
            <a:endParaRPr lang="en-US" sz="1800" dirty="0"/>
          </a:p>
        </p:txBody>
      </p:sp>
      <p:sp>
        <p:nvSpPr>
          <p:cNvPr id="62" name="Title 1"/>
          <p:cNvSpPr txBox="1"/>
          <p:nvPr/>
        </p:nvSpPr>
        <p:spPr>
          <a:xfrm>
            <a:off x="9657193" y="2866012"/>
            <a:ext cx="1202651" cy="480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/>
              <a:t>velocity</a:t>
            </a:r>
            <a:endParaRPr lang="en-US" sz="1800" dirty="0"/>
          </a:p>
        </p:txBody>
      </p:sp>
      <p:sp>
        <p:nvSpPr>
          <p:cNvPr id="63" name="Title 1"/>
          <p:cNvSpPr txBox="1"/>
          <p:nvPr/>
        </p:nvSpPr>
        <p:spPr>
          <a:xfrm>
            <a:off x="9737546" y="3089761"/>
            <a:ext cx="1525658" cy="480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/>
              <a:t>temperature</a:t>
            </a:r>
            <a:endParaRPr lang="en-US" sz="18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/>
          <p:nvPr/>
        </p:nvSpPr>
        <p:spPr>
          <a:xfrm>
            <a:off x="5063614" y="3695602"/>
            <a:ext cx="583636" cy="534859"/>
          </a:xfrm>
          <a:prstGeom prst="rect">
            <a:avLst/>
          </a:prstGeom>
          <a:solidFill>
            <a:schemeClr val="accent6">
              <a:alpha val="26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5653679" y="3808751"/>
            <a:ext cx="583636" cy="421710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664407" y="6217421"/>
            <a:ext cx="10695432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78162" y="4237850"/>
            <a:ext cx="583636" cy="19795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1561798" y="4237858"/>
            <a:ext cx="583636" cy="19795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145434" y="4237865"/>
            <a:ext cx="583636" cy="197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2729070" y="4237880"/>
            <a:ext cx="583636" cy="19795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3312706" y="4237880"/>
            <a:ext cx="583636" cy="197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896342" y="4237850"/>
            <a:ext cx="583636" cy="19795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4479978" y="4237850"/>
            <a:ext cx="583636" cy="19795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5063614" y="4237850"/>
            <a:ext cx="583636" cy="19795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5647250" y="4237835"/>
            <a:ext cx="583636" cy="19795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6230886" y="4237828"/>
            <a:ext cx="583636" cy="19795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6814522" y="4237827"/>
            <a:ext cx="583636" cy="19796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7398158" y="4237812"/>
            <a:ext cx="583636" cy="19796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981794" y="4237806"/>
            <a:ext cx="583636" cy="19796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8565430" y="4237806"/>
            <a:ext cx="583636" cy="19796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9149066" y="4237814"/>
            <a:ext cx="583636" cy="19796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9732702" y="4237798"/>
            <a:ext cx="583636" cy="19796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0316338" y="4237798"/>
            <a:ext cx="583636" cy="19796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616409" y="4237880"/>
            <a:ext cx="10695432" cy="0"/>
          </a:xfrm>
          <a:prstGeom prst="straightConnector1">
            <a:avLst/>
          </a:prstGeom>
          <a:ln w="50800">
            <a:solidFill>
              <a:schemeClr val="accent5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Poisson’s Equation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itle 1">
                <a:extLst>
                  <a:ext uri="{FF2B5EF4-FFF2-40B4-BE49-F238E27FC236}">
                    <ele attr="{4ADC706D-C314-794A-94F7-D49127C836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0993" y="1067296"/>
                <a:ext cx="10839785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The outcome is Poisson’s equation,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CN" sz="2400" dirty="0"/>
                  <a:t> being unknowns.</a:t>
                </a:r>
              </a:p>
            </p:txBody>
          </p:sp>
        </mc:Choice>
        <mc:Fallback>
          <p:sp>
            <p:nvSpPr>
              <p:cNvPr id="19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93" y="1067296"/>
                <a:ext cx="10839785" cy="1068598"/>
              </a:xfrm>
              <a:prstGeom prst="rect">
                <a:avLst/>
              </a:prstGeom>
              <a:blipFill rotWithShape="1">
                <a:blip r:embed="rId1"/>
                <a:stretch>
                  <a:fillRect l="-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>
            <a:off x="5063614" y="4830004"/>
            <a:ext cx="583636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647250" y="4992564"/>
            <a:ext cx="583636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647250" y="4241884"/>
            <a:ext cx="583636" cy="761279"/>
          </a:xfrm>
          <a:prstGeom prst="rect">
            <a:avLst/>
          </a:prstGeom>
          <a:solidFill>
            <a:schemeClr val="tx1">
              <a:alpha val="2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063614" y="4233836"/>
            <a:ext cx="583636" cy="606963"/>
          </a:xfrm>
          <a:prstGeom prst="rect">
            <a:avLst/>
          </a:prstGeom>
          <a:solidFill>
            <a:schemeClr val="tx1">
              <a:alpha val="2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itle 1">
                <a:extLst>
                  <a:ext uri="{FF2B5EF4-FFF2-40B4-BE49-F238E27FC236}">
                    <ele attr="{CA157933-A214-334D-A80E-57A4DC8A22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0833" y="2263552"/>
                <a:ext cx="4026202" cy="59352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9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833" y="2263552"/>
                <a:ext cx="4026202" cy="593522"/>
              </a:xfrm>
              <a:prstGeom prst="rect">
                <a:avLst/>
              </a:prstGeom>
              <a:blipFill rotWithShape="1">
                <a:blip r:embed="rId2"/>
                <a:stretch>
                  <a:fillRect t="-14583" b="-2083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>
            <a:off x="5182820" y="4241884"/>
            <a:ext cx="0" cy="58812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ele attr="{89E23673-2133-F646-83DB-ED205AA1C4AB}"/>
                  </a:ext>
                </a:extLst>
              </p:cNvPr>
              <p:cNvSpPr/>
              <p:nvPr/>
            </p:nvSpPr>
            <p:spPr>
              <a:xfrm>
                <a:off x="4678929" y="4336404"/>
                <a:ext cx="4442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929" y="4336404"/>
                <a:ext cx="444288" cy="400110"/>
              </a:xfrm>
              <a:prstGeom prst="rect">
                <a:avLst/>
              </a:prstGeom>
              <a:blipFill rotWithShape="1">
                <a:blip r:embed="rId3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41" name="Straight Arrow Connector 40"/>
          <p:cNvCxnSpPr/>
          <p:nvPr/>
        </p:nvCxnSpPr>
        <p:spPr>
          <a:xfrm>
            <a:off x="6096000" y="4252679"/>
            <a:ext cx="0" cy="750484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Rectangle 63">
                <a:extLst>
                  <a:ext uri="{FF2B5EF4-FFF2-40B4-BE49-F238E27FC236}">
                    <ele attr="{4DC18481-0331-6544-8764-F6033A855E46}"/>
                  </a:ext>
                </a:extLst>
              </p:cNvPr>
              <p:cNvSpPr/>
              <p:nvPr/>
            </p:nvSpPr>
            <p:spPr>
              <a:xfrm>
                <a:off x="6172322" y="4448523"/>
                <a:ext cx="68954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322" y="4448523"/>
                <a:ext cx="689548" cy="400110"/>
              </a:xfrm>
              <a:prstGeom prst="rect">
                <a:avLst/>
              </a:prstGeom>
              <a:blipFill rotWithShape="1">
                <a:blip r:embed="rId4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itle 1">
                <a:extLst>
                  <a:ext uri="{FF2B5EF4-FFF2-40B4-BE49-F238E27FC236}">
                    <ele attr="{E7B0ECC8-2F4D-F34E-8C1D-84A9E0C723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6500" y="1743931"/>
                <a:ext cx="5973903" cy="166888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  <m:e/>
                              <m:e/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/>
                            </m:mr>
                            <m:mr>
                              <m:e/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/>
                              <m:e/>
                              <m:e/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CN" sz="2400"/>
                            <m:t> 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CN" sz="2400"/>
                            <m:t> 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9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6500" y="1743931"/>
                <a:ext cx="5973903" cy="166888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43">
                <a:extLst>
                  <a:ext uri="{FF2B5EF4-FFF2-40B4-BE49-F238E27FC236}">
                    <ele attr="{48D0DC55-F68F-5E4C-8AD5-A0721A16BEF4}"/>
                  </a:ext>
                </a:extLst>
              </p:cNvPr>
              <p:cNvSpPr/>
              <p:nvPr/>
            </p:nvSpPr>
            <p:spPr>
              <a:xfrm>
                <a:off x="5100499" y="3746102"/>
                <a:ext cx="5162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499" y="3746102"/>
                <a:ext cx="516295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Rectangle 67">
                <a:extLst>
                  <a:ext uri="{FF2B5EF4-FFF2-40B4-BE49-F238E27FC236}">
                    <ele attr="{857A7A33-9139-2A4D-AF8B-821D14A78040}"/>
                  </a:ext>
                </a:extLst>
              </p:cNvPr>
              <p:cNvSpPr/>
              <p:nvPr/>
            </p:nvSpPr>
            <p:spPr>
              <a:xfrm>
                <a:off x="5565970" y="3746101"/>
                <a:ext cx="8096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970" y="3746101"/>
                <a:ext cx="809645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" name="Right Arrow 2"/>
          <p:cNvSpPr/>
          <p:nvPr/>
        </p:nvSpPr>
        <p:spPr>
          <a:xfrm>
            <a:off x="4762803" y="2345186"/>
            <a:ext cx="716031" cy="4288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5643519" y="2202592"/>
            <a:ext cx="524629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5637114" y="2934112"/>
            <a:ext cx="524629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/>
          <p:cNvSpPr txBox="1"/>
          <p:nvPr/>
        </p:nvSpPr>
        <p:spPr>
          <a:xfrm>
            <a:off x="531572" y="1993560"/>
            <a:ext cx="3953686" cy="3040151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Algorithm with Coupling</a:t>
            </a:r>
            <a:endParaRPr lang="en-US" b="1" dirty="0"/>
          </a:p>
        </p:txBody>
      </p:sp>
      <p:sp>
        <p:nvSpPr>
          <p:cNvPr id="16" name="Rectangle 15"/>
          <p:cNvSpPr/>
          <p:nvPr/>
        </p:nvSpPr>
        <p:spPr>
          <a:xfrm>
            <a:off x="677810" y="2024041"/>
            <a:ext cx="18487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F</a:t>
            </a:r>
            <a:r>
              <a:rPr lang="en-US" sz="2000" dirty="0">
                <a:latin typeface="+mj-lt"/>
              </a:rPr>
              <a:t>or every cell </a:t>
            </a:r>
            <a:r>
              <a:rPr lang="en-US" sz="2000" i="1" dirty="0">
                <a:latin typeface="+mj-lt"/>
              </a:rPr>
              <a:t>i</a:t>
            </a:r>
            <a:r>
              <a:rPr lang="en-US" sz="2000" i="1" dirty="0">
                <a:latin typeface="+mj-lt"/>
              </a:rPr>
              <a:t>, j</a:t>
            </a:r>
            <a:endParaRPr lang="en-US" sz="2000" i="1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ele attr="{6A4064FB-2E7E-6D4C-AEE9-116661CD67D3}"/>
                  </a:ext>
                </a:extLst>
              </p:cNvPr>
              <p:cNvSpPr/>
              <p:nvPr/>
            </p:nvSpPr>
            <p:spPr>
              <a:xfrm>
                <a:off x="1641087" y="2761834"/>
                <a:ext cx="2753254" cy="4213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box>
                        <m:box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e>
                      </m:box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𝑛𝑒𝑤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087" y="2761834"/>
                <a:ext cx="2753254" cy="421397"/>
              </a:xfrm>
              <a:prstGeom prst="rect">
                <a:avLst/>
              </a:prstGeom>
              <a:blipFill rotWithShape="1">
                <a:blip r:embed="rId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6" name="Title 1"/>
          <p:cNvSpPr txBox="1"/>
          <p:nvPr/>
        </p:nvSpPr>
        <p:spPr>
          <a:xfrm>
            <a:off x="5137793" y="1056939"/>
            <a:ext cx="6562443" cy="5664536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p:sp>
        <p:nvSpPr>
          <p:cNvPr id="37" name="Title 1"/>
          <p:cNvSpPr txBox="1"/>
          <p:nvPr/>
        </p:nvSpPr>
        <p:spPr>
          <a:xfrm>
            <a:off x="6985862" y="1016299"/>
            <a:ext cx="3497377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/>
              <a:t>A Shallow Wave Simulator</a:t>
            </a:r>
            <a:endParaRPr lang="en-US" sz="20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ele attr="{AD11F0CF-0BAD-A84D-8135-FB87A56D0FDB}"/>
                  </a:ext>
                </a:extLst>
              </p:cNvPr>
              <p:cNvSpPr txBox="1"/>
              <p:nvPr/>
            </p:nvSpPr>
            <p:spPr>
              <a:xfrm>
                <a:off x="5682857" y="5903098"/>
                <a:ext cx="1650136" cy="3673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857" y="5903098"/>
                <a:ext cx="1650136" cy="367345"/>
              </a:xfrm>
              <a:prstGeom prst="rect">
                <a:avLst/>
              </a:prstGeom>
              <a:blipFill rotWithShape="1">
                <a:blip r:embed="rId2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9" name="Rectangle 38"/>
          <p:cNvSpPr/>
          <p:nvPr/>
        </p:nvSpPr>
        <p:spPr>
          <a:xfrm>
            <a:off x="5241799" y="1412341"/>
            <a:ext cx="18487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F</a:t>
            </a:r>
            <a:r>
              <a:rPr lang="en-US" sz="2000" dirty="0">
                <a:latin typeface="+mj-lt"/>
              </a:rPr>
              <a:t>or every cell </a:t>
            </a:r>
            <a:r>
              <a:rPr lang="en-US" sz="2000" i="1" dirty="0">
                <a:latin typeface="+mj-lt"/>
              </a:rPr>
              <a:t>i</a:t>
            </a:r>
            <a:r>
              <a:rPr lang="en-US" sz="2000" i="1" dirty="0">
                <a:latin typeface="+mj-lt"/>
              </a:rPr>
              <a:t>, j</a:t>
            </a:r>
            <a:endParaRPr lang="en-US" sz="2000" i="1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>
                <a:extLst>
                  <a:ext uri="{FF2B5EF4-FFF2-40B4-BE49-F238E27FC236}">
                    <ele attr="{D9FBC54F-6CDC-0043-93DB-14AE7E099D99}"/>
                  </a:ext>
                </a:extLst>
              </p:cNvPr>
              <p:cNvSpPr/>
              <p:nvPr/>
            </p:nvSpPr>
            <p:spPr>
              <a:xfrm>
                <a:off x="5810090" y="6246963"/>
                <a:ext cx="1497269" cy="4358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090" y="6246963"/>
                <a:ext cx="1497269" cy="435889"/>
              </a:xfrm>
              <a:prstGeom prst="rect">
                <a:avLst/>
              </a:prstGeom>
              <a:blipFill rotWithShape="1">
                <a:blip r:embed="rId3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tangle 40">
                <a:extLst>
                  <a:ext uri="{FF2B5EF4-FFF2-40B4-BE49-F238E27FC236}">
                    <ele attr="{431C01B9-C372-1E42-A6B5-61AB862607B4}"/>
                  </a:ext>
                </a:extLst>
              </p:cNvPr>
              <p:cNvSpPr/>
              <p:nvPr/>
            </p:nvSpPr>
            <p:spPr>
              <a:xfrm>
                <a:off x="5722359" y="1710460"/>
                <a:ext cx="3303533" cy="459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2359" y="1710460"/>
                <a:ext cx="3303533" cy="459678"/>
              </a:xfrm>
              <a:prstGeom prst="rect">
                <a:avLst/>
              </a:prstGeom>
              <a:blipFill rotWithShape="1">
                <a:blip r:embed="rId4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>
                <a:extLst>
                  <a:ext uri="{FF2B5EF4-FFF2-40B4-BE49-F238E27FC236}">
                    <ele attr="{7E5D3ADE-3355-DA4E-83DA-65432510950D}"/>
                  </a:ext>
                </a:extLst>
              </p:cNvPr>
              <p:cNvSpPr/>
              <p:nvPr/>
            </p:nvSpPr>
            <p:spPr>
              <a:xfrm>
                <a:off x="5710700" y="2508603"/>
                <a:ext cx="5684057" cy="4358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dirty="0" smtClean="0">
                          <a:solidFill>
                            <a:schemeClr val="tx1"/>
                          </a:solidFill>
                          <a:latin typeface="+mj-lt"/>
                        </a:rPr>
                        <m:t>If</m:t>
                      </m:r>
                      <m:r>
                        <m:rPr>
                          <m:nor/>
                        </m:rPr>
                        <a:rPr lang="en-US" sz="2000" dirty="0" smtClean="0">
                          <a:solidFill>
                            <a:schemeClr val="tx1"/>
                          </a:solidFill>
                          <a:latin typeface="+mj-lt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m:t>exists</m:t>
                      </m:r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m:t>, </m:t>
                      </m:r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m:t>then</m:t>
                      </m:r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m:t> 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Sup>
                        <m:sSubSup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700" y="2508603"/>
                <a:ext cx="5684057" cy="435889"/>
              </a:xfrm>
              <a:prstGeom prst="rect">
                <a:avLst/>
              </a:prstGeom>
              <a:blipFill rotWithShape="1">
                <a:blip r:embed="rId5"/>
                <a:stretch>
                  <a:fillRect t="-5714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 42">
                <a:extLst>
                  <a:ext uri="{FF2B5EF4-FFF2-40B4-BE49-F238E27FC236}">
                    <ele attr="{2F8BE85A-CA39-C946-9BDC-0A8A609FCC83}"/>
                  </a:ext>
                </a:extLst>
              </p:cNvPr>
              <p:cNvSpPr/>
              <p:nvPr/>
            </p:nvSpPr>
            <p:spPr>
              <a:xfrm>
                <a:off x="5765197" y="2132773"/>
                <a:ext cx="5625835" cy="4358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 exists,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b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CN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197" y="2132773"/>
                <a:ext cx="5625835" cy="435889"/>
              </a:xfrm>
              <a:prstGeom prst="rect">
                <a:avLst/>
              </a:prstGeom>
              <a:blipFill rotWithShape="1">
                <a:blip r:embed="rId6"/>
                <a:stretch>
                  <a:fillRect l="-1351" t="-857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44" name="Rectangle 43"/>
          <p:cNvSpPr/>
          <p:nvPr/>
        </p:nvSpPr>
        <p:spPr>
          <a:xfrm>
            <a:off x="5348348" y="3993000"/>
            <a:ext cx="18422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F</a:t>
            </a:r>
            <a:r>
              <a:rPr lang="en-US" sz="2000" dirty="0">
                <a:latin typeface="+mj-lt"/>
              </a:rPr>
              <a:t>or every cell </a:t>
            </a:r>
            <a:r>
              <a:rPr lang="en-US" sz="2000" i="1" dirty="0" err="1">
                <a:latin typeface="+mj-lt"/>
              </a:rPr>
              <a:t>i</a:t>
            </a:r>
            <a:r>
              <a:rPr lang="en-US" sz="2000" i="1" dirty="0">
                <a:latin typeface="+mj-lt"/>
              </a:rPr>
              <a:t>, j</a:t>
            </a:r>
            <a:endParaRPr lang="en-US" sz="2000" i="1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Rectangle 44">
                <a:extLst>
                  <a:ext uri="{FF2B5EF4-FFF2-40B4-BE49-F238E27FC236}">
                    <ele attr="{B98489AD-8C3F-5A45-81AC-807A792B6BFA}"/>
                  </a:ext>
                </a:extLst>
              </p:cNvPr>
              <p:cNvSpPr/>
              <p:nvPr/>
            </p:nvSpPr>
            <p:spPr>
              <a:xfrm>
                <a:off x="5720890" y="3298585"/>
                <a:ext cx="5687263" cy="4358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dirty="0" smtClean="0">
                          <a:solidFill>
                            <a:schemeClr val="tx1"/>
                          </a:solidFill>
                          <a:latin typeface="+mj-lt"/>
                        </a:rPr>
                        <m:t>If</m:t>
                      </m:r>
                      <m:r>
                        <m:rPr>
                          <m:nor/>
                        </m:rPr>
                        <a:rPr lang="en-US" sz="2000" dirty="0" smtClean="0">
                          <a:solidFill>
                            <a:schemeClr val="tx1"/>
                          </a:solidFill>
                          <a:latin typeface="+mj-lt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m:t>exists</m:t>
                      </m:r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m:t>, </m:t>
                      </m:r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m:t>then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chemeClr val="tx1"/>
                          </a:solidFill>
                          <a:latin typeface="+mj-lt"/>
                        </a:rPr>
                        <m:t> </m:t>
                      </m:r>
                      <m:sSubSup>
                        <m:sSubSup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890" y="3298585"/>
                <a:ext cx="5687263" cy="435889"/>
              </a:xfrm>
              <a:prstGeom prst="rect">
                <a:avLst/>
              </a:prstGeom>
              <a:blipFill rotWithShape="1">
                <a:blip r:embed="rId7"/>
                <a:stretch>
                  <a:fillRect t="-2778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>
                <a:extLst>
                  <a:ext uri="{FF2B5EF4-FFF2-40B4-BE49-F238E27FC236}">
                    <ele attr="{1EEA7C9C-B695-FA45-8637-77663015D248}"/>
                  </a:ext>
                </a:extLst>
              </p:cNvPr>
              <p:cNvSpPr/>
              <p:nvPr/>
            </p:nvSpPr>
            <p:spPr>
              <a:xfrm>
                <a:off x="5779081" y="2904282"/>
                <a:ext cx="5571333" cy="4358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 exists, then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b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b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CN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081" y="2904282"/>
                <a:ext cx="5571333" cy="435889"/>
              </a:xfrm>
              <a:prstGeom prst="rect">
                <a:avLst/>
              </a:prstGeom>
              <a:blipFill rotWithShape="1">
                <a:blip r:embed="rId8"/>
                <a:stretch>
                  <a:fillRect l="-1139" t="-5556" r="-228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Rectangle 46">
                <a:extLst>
                  <a:ext uri="{FF2B5EF4-FFF2-40B4-BE49-F238E27FC236}">
                    <ele attr="{A1C25A64-0164-244B-91C6-F90B4A024B12}"/>
                  </a:ext>
                </a:extLst>
              </p:cNvPr>
              <p:cNvSpPr/>
              <p:nvPr/>
            </p:nvSpPr>
            <p:spPr>
              <a:xfrm>
                <a:off x="1641087" y="3739419"/>
                <a:ext cx="1005019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087" y="3739419"/>
                <a:ext cx="1005019" cy="391646"/>
              </a:xfrm>
              <a:prstGeom prst="rect">
                <a:avLst/>
              </a:prstGeom>
              <a:blipFill rotWithShape="1">
                <a:blip r:embed="rId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48" name="Rectangle 47"/>
          <p:cNvSpPr/>
          <p:nvPr/>
        </p:nvSpPr>
        <p:spPr>
          <a:xfrm>
            <a:off x="1168867" y="2391165"/>
            <a:ext cx="13877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if in contact</a:t>
            </a:r>
            <a:endParaRPr lang="en-US" sz="2000" i="1" dirty="0">
              <a:latin typeface="+mj-lt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168867" y="3489468"/>
            <a:ext cx="593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else</a:t>
            </a:r>
            <a:endParaRPr lang="en-US" sz="2000" i="1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Rectangle 49">
                <a:extLst>
                  <a:ext uri="{FF2B5EF4-FFF2-40B4-BE49-F238E27FC236}">
                    <ele attr="{E166E14C-30BD-9041-B9B5-7857E85DD3F7}"/>
                  </a:ext>
                </a:extLst>
              </p:cNvPr>
              <p:cNvSpPr/>
              <p:nvPr/>
            </p:nvSpPr>
            <p:spPr>
              <a:xfrm>
                <a:off x="1642805" y="3184950"/>
                <a:ext cx="1559081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𝑡𝑟𝑢𝑒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805" y="3184950"/>
                <a:ext cx="1559081" cy="391646"/>
              </a:xfrm>
              <a:prstGeom prst="rect">
                <a:avLst/>
              </a:prstGeom>
              <a:blipFill rotWithShape="1">
                <a:blip r:embed="rId10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Rectangle 50">
                <a:extLst>
                  <a:ext uri="{FF2B5EF4-FFF2-40B4-BE49-F238E27FC236}">
                    <ele attr="{D27F11A3-2B74-B341-A14D-517033875FA9}"/>
                  </a:ext>
                </a:extLst>
              </p:cNvPr>
              <p:cNvSpPr/>
              <p:nvPr/>
            </p:nvSpPr>
            <p:spPr>
              <a:xfrm>
                <a:off x="1652965" y="4102931"/>
                <a:ext cx="1660070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𝑓𝑎𝑙𝑠𝑒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965" y="4102931"/>
                <a:ext cx="1660070" cy="391646"/>
              </a:xfrm>
              <a:prstGeom prst="rect">
                <a:avLst/>
              </a:prstGeom>
              <a:blipFill rotWithShape="1">
                <a:blip r:embed="rId11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Rectangle 51">
                <a:extLst>
                  <a:ext uri="{FF2B5EF4-FFF2-40B4-BE49-F238E27FC236}">
                    <ele attr="{4537A849-ACAD-6349-A0F6-1250D442289B}"/>
                  </a:ext>
                </a:extLst>
              </p:cNvPr>
              <p:cNvSpPr/>
              <p:nvPr/>
            </p:nvSpPr>
            <p:spPr>
              <a:xfrm>
                <a:off x="618415" y="4552821"/>
                <a:ext cx="23139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CG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Solve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𝑡𝑎𝑔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415" y="4552821"/>
                <a:ext cx="2313967" cy="369332"/>
              </a:xfrm>
              <a:prstGeom prst="rect">
                <a:avLst/>
              </a:prstGeom>
              <a:blipFill rotWithShape="1"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54" name="Rectangle 53"/>
          <p:cNvSpPr/>
          <p:nvPr/>
        </p:nvSpPr>
        <p:spPr>
          <a:xfrm>
            <a:off x="5348348" y="3685237"/>
            <a:ext cx="7251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Get </a:t>
            </a:r>
            <a:r>
              <a:rPr lang="en-US" sz="2000" i="1" dirty="0">
                <a:latin typeface="+mj-lt"/>
              </a:rPr>
              <a:t>v</a:t>
            </a:r>
            <a:endParaRPr lang="en-US" sz="2000" i="1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ectangle 54">
                <a:extLst>
                  <a:ext uri="{FF2B5EF4-FFF2-40B4-BE49-F238E27FC236}">
                    <ele attr="{03CDAD22-FFA3-E94F-8936-777364501AD0}"/>
                  </a:ext>
                </a:extLst>
              </p:cNvPr>
              <p:cNvSpPr/>
              <p:nvPr/>
            </p:nvSpPr>
            <p:spPr>
              <a:xfrm>
                <a:off x="5767024" y="4671302"/>
                <a:ext cx="5941050" cy="4358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dirty="0" smtClean="0">
                          <a:solidFill>
                            <a:schemeClr val="tx1"/>
                          </a:solidFill>
                          <a:latin typeface="+mj-lt"/>
                        </a:rPr>
                        <m:t>If</m:t>
                      </m:r>
                      <m:r>
                        <m:rPr>
                          <m:nor/>
                        </m:rPr>
                        <a:rPr lang="en-US" sz="2000" dirty="0" smtClean="0">
                          <a:solidFill>
                            <a:schemeClr val="tx1"/>
                          </a:solidFill>
                          <a:latin typeface="+mj-lt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m:t>exists</m:t>
                      </m:r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m:t>, </m:t>
                      </m:r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m:t>then</m:t>
                      </m:r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m:t> 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Sup>
                        <m:sSubSup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024" y="4671302"/>
                <a:ext cx="5941050" cy="435889"/>
              </a:xfrm>
              <a:prstGeom prst="rect">
                <a:avLst/>
              </a:prstGeom>
              <a:blipFill rotWithShape="1">
                <a:blip r:embed="rId13"/>
                <a:stretch>
                  <a:fillRect t="-2778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Rectangle 55">
                <a:extLst>
                  <a:ext uri="{FF2B5EF4-FFF2-40B4-BE49-F238E27FC236}">
                    <ele attr="{3C954DA6-6F74-844C-8746-FA62E2F2D249}"/>
                  </a:ext>
                </a:extLst>
              </p:cNvPr>
              <p:cNvSpPr/>
              <p:nvPr/>
            </p:nvSpPr>
            <p:spPr>
              <a:xfrm>
                <a:off x="5821521" y="4295472"/>
                <a:ext cx="5762796" cy="4358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 exists,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b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CN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521" y="4295472"/>
                <a:ext cx="5762796" cy="435889"/>
              </a:xfrm>
              <a:prstGeom prst="rect">
                <a:avLst/>
              </a:prstGeom>
              <a:blipFill rotWithShape="1">
                <a:blip r:embed="rId14"/>
                <a:stretch>
                  <a:fillRect l="-1099" t="-8571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tangle 56">
                <a:extLst>
                  <a:ext uri="{FF2B5EF4-FFF2-40B4-BE49-F238E27FC236}">
                    <ele attr="{3620BCB9-D8A2-2049-A906-2B95ED47BE40}"/>
                  </a:ext>
                </a:extLst>
              </p:cNvPr>
              <p:cNvSpPr/>
              <p:nvPr/>
            </p:nvSpPr>
            <p:spPr>
              <a:xfrm>
                <a:off x="5777214" y="5461284"/>
                <a:ext cx="5944256" cy="4358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dirty="0" smtClean="0">
                          <a:solidFill>
                            <a:schemeClr val="tx1"/>
                          </a:solidFill>
                          <a:latin typeface="+mj-lt"/>
                        </a:rPr>
                        <m:t>If</m:t>
                      </m:r>
                      <m:r>
                        <m:rPr>
                          <m:nor/>
                        </m:rPr>
                        <a:rPr lang="en-US" sz="2000" dirty="0" smtClean="0">
                          <a:solidFill>
                            <a:schemeClr val="tx1"/>
                          </a:solidFill>
                          <a:latin typeface="+mj-lt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m:t>exists</m:t>
                      </m:r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m:t>, </m:t>
                      </m:r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m:t>then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chemeClr val="tx1"/>
                          </a:solidFill>
                          <a:latin typeface="+mj-lt"/>
                        </a:rPr>
                        <m:t> </m:t>
                      </m:r>
                      <m:sSubSup>
                        <m:sSubSup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214" y="5461284"/>
                <a:ext cx="5944256" cy="435889"/>
              </a:xfrm>
              <a:prstGeom prst="rect">
                <a:avLst/>
              </a:prstGeom>
              <a:blipFill rotWithShape="1">
                <a:blip r:embed="rId15"/>
                <a:stretch>
                  <a:fillRect t="-5714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Rectangle 57">
                <a:extLst>
                  <a:ext uri="{FF2B5EF4-FFF2-40B4-BE49-F238E27FC236}">
                    <ele attr="{2054F570-D48A-EB49-8CBC-362D37C19ECC}"/>
                  </a:ext>
                </a:extLst>
              </p:cNvPr>
              <p:cNvSpPr/>
              <p:nvPr/>
            </p:nvSpPr>
            <p:spPr>
              <a:xfrm>
                <a:off x="5835405" y="5066981"/>
                <a:ext cx="5869299" cy="4358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 exists, then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b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b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CN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405" y="5066981"/>
                <a:ext cx="5869299" cy="435889"/>
              </a:xfrm>
              <a:prstGeom prst="rect">
                <a:avLst/>
              </a:prstGeom>
              <a:blipFill rotWithShape="1">
                <a:blip r:embed="rId16"/>
                <a:stretch>
                  <a:fillRect l="-1080" t="-5556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5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485258" y="3885293"/>
            <a:ext cx="87976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ele attr="{7D72992B-13E7-D44C-A231-A92FA2D132C1}"/>
                  </a:ext>
                </a:extLst>
              </p:cNvPr>
              <p:cNvSpPr/>
              <p:nvPr/>
            </p:nvSpPr>
            <p:spPr>
              <a:xfrm>
                <a:off x="1122543" y="5095602"/>
                <a:ext cx="248401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CN" sz="2000" dirty="0">
                    <a:solidFill>
                      <a:schemeClr val="accent2"/>
                    </a:solidFill>
                    <a:latin typeface="+mj-lt"/>
                  </a:rPr>
                  <a:t> is a relaxation factor.</a:t>
                </a:r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543" y="5095602"/>
                <a:ext cx="2484013" cy="400110"/>
              </a:xfrm>
              <a:prstGeom prst="rect">
                <a:avLst/>
              </a:prstGeom>
              <a:blipFill rotWithShape="1">
                <a:blip r:embed="rId17"/>
                <a:stretch>
                  <a:fillRect t="-9375" r="-1523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Rigid Body Update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19" name="Title 1"/>
          <p:cNvSpPr txBox="1"/>
          <p:nvPr/>
        </p:nvSpPr>
        <p:spPr>
          <a:xfrm>
            <a:off x="811658" y="1395676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We estimate the floating force by the actual water expelled in every column.</a:t>
            </a:r>
            <a:endParaRPr lang="en-US" sz="2400" dirty="0"/>
          </a:p>
        </p:txBody>
      </p:sp>
      <p:sp>
        <p:nvSpPr>
          <p:cNvPr id="34" name="Rectangle 33"/>
          <p:cNvSpPr/>
          <p:nvPr/>
        </p:nvSpPr>
        <p:spPr>
          <a:xfrm>
            <a:off x="1527934" y="2471798"/>
            <a:ext cx="583636" cy="19795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ele attr="{744290DF-86C6-B447-97DA-B822B440F129}"/>
                  </a:ext>
                </a:extLst>
              </p:cNvPr>
              <p:cNvSpPr/>
              <p:nvPr/>
            </p:nvSpPr>
            <p:spPr>
              <a:xfrm>
                <a:off x="1599531" y="3276921"/>
                <a:ext cx="5241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531" y="3276921"/>
                <a:ext cx="524118" cy="461665"/>
              </a:xfrm>
              <a:prstGeom prst="rect">
                <a:avLst/>
              </a:prstGeom>
              <a:blipFill rotWithShape="1">
                <a:blip r:embed="rId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6" name="Rectangle 35"/>
          <p:cNvSpPr/>
          <p:nvPr/>
        </p:nvSpPr>
        <p:spPr>
          <a:xfrm>
            <a:off x="2869054" y="2932948"/>
            <a:ext cx="583636" cy="15184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>
                <a:extLst>
                  <a:ext uri="{FF2B5EF4-FFF2-40B4-BE49-F238E27FC236}">
                    <ele attr="{55E8799C-0EDB-8843-958C-122F931C216A}"/>
                  </a:ext>
                </a:extLst>
              </p:cNvPr>
              <p:cNvSpPr/>
              <p:nvPr/>
            </p:nvSpPr>
            <p:spPr>
              <a:xfrm>
                <a:off x="2767931" y="3276921"/>
                <a:ext cx="900888" cy="4629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931" y="3276921"/>
                <a:ext cx="900888" cy="462947"/>
              </a:xfrm>
              <a:prstGeom prst="rect">
                <a:avLst/>
              </a:prstGeom>
              <a:blipFill rotWithShape="1">
                <a:blip r:embed="rId2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8" name="Right Arrow 37"/>
          <p:cNvSpPr/>
          <p:nvPr/>
        </p:nvSpPr>
        <p:spPr>
          <a:xfrm>
            <a:off x="2266577" y="3459505"/>
            <a:ext cx="524118" cy="4288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itle 1">
                <a:extLst>
                  <a:ext uri="{FF2B5EF4-FFF2-40B4-BE49-F238E27FC236}">
                    <ele attr="{E987D804-FDF0-4948-9449-8893EFF8E1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95520" y="2728378"/>
                <a:ext cx="5033138" cy="59352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9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520" y="2728378"/>
                <a:ext cx="5033138" cy="59352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itle 1">
                <a:extLst>
                  <a:ext uri="{FF2B5EF4-FFF2-40B4-BE49-F238E27FC236}">
                    <ele attr="{B227C6F4-5DF5-B14D-B078-869F9B72FA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95520" y="3888339"/>
                <a:ext cx="5033138" cy="59352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0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520" y="3888339"/>
                <a:ext cx="5033138" cy="59352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41" name="Title 1"/>
          <p:cNvSpPr txBox="1"/>
          <p:nvPr/>
        </p:nvSpPr>
        <p:spPr>
          <a:xfrm>
            <a:off x="5081914" y="3116502"/>
            <a:ext cx="2541710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Or in 3D,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A Summary For the Day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64742" y="1632214"/>
            <a:ext cx="10515600" cy="3683364"/>
          </a:xfrm>
        </p:spPr>
        <p:txBody>
          <a:bodyPr>
            <a:noAutofit/>
          </a:bodyPr>
          <a:lstStyle/>
          <a:p>
            <a:r>
              <a:rPr lang="en-US" sz="2400" dirty="0">
                <a:latin typeface="+mj-lt"/>
              </a:rPr>
              <a:t>The shallow wave model simulates waves over a height field.</a:t>
            </a:r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It’s based on a lot of simplification.  We will discuss what fluid dynamics really looks like without simplification.  </a:t>
            </a:r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The strength of the shallow wave model is its simplicity and efficiency.  It can easily simulate water-solid coupling too.</a:t>
            </a:r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See Lab 4 for more details.</a:t>
            </a:r>
            <a:endParaRPr lang="en-US" sz="24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19279" y="2111271"/>
            <a:ext cx="11353442" cy="1517145"/>
          </a:xfrm>
        </p:spPr>
        <p:txBody>
          <a:bodyPr>
            <a:normAutofit/>
          </a:bodyPr>
          <a:lstStyle/>
          <a:p>
            <a:r>
              <a:rPr lang="en-US" b="1" dirty="0"/>
              <a:t>A Height Field Model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Height Field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itle 1">
                <a:extLst>
                  <a:ext uri="{FF2B5EF4-FFF2-40B4-BE49-F238E27FC236}">
                    <ele attr="{4ADC706D-C314-794A-94F7-D49127C836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658" y="838446"/>
                <a:ext cx="10839785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In 2D, a (1.5D) height field is a height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  <a:endParaRPr lang="en-CN" sz="2400" dirty="0"/>
              </a:p>
            </p:txBody>
          </p:sp>
        </mc:Choice>
        <mc:Fallback>
          <p:sp>
            <p:nvSpPr>
              <p:cNvPr id="19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58" y="838446"/>
                <a:ext cx="10839785" cy="1068598"/>
              </a:xfrm>
              <a:prstGeom prst="rect">
                <a:avLst/>
              </a:prstGeom>
              <a:blipFill rotWithShape="1">
                <a:blip r:embed="rId1"/>
                <a:stretch>
                  <a:fillRect l="-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>
            <a:off x="864742" y="3429000"/>
            <a:ext cx="106954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1091184" y="1817236"/>
            <a:ext cx="0" cy="18738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ele attr="{78A08139-8F71-264C-A0C9-B029D20E8BF9}"/>
                  </a:ext>
                </a:extLst>
              </p:cNvPr>
              <p:cNvSpPr txBox="1"/>
              <p:nvPr/>
            </p:nvSpPr>
            <p:spPr>
              <a:xfrm>
                <a:off x="10623693" y="3059668"/>
                <a:ext cx="170837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3693" y="3059668"/>
                <a:ext cx="1708370" cy="3693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3" name="Freeform 12"/>
          <p:cNvSpPr/>
          <p:nvPr/>
        </p:nvSpPr>
        <p:spPr>
          <a:xfrm>
            <a:off x="1097280" y="1955365"/>
            <a:ext cx="10113260" cy="952429"/>
          </a:xfrm>
          <a:custGeom>
            <a:avLst/>
            <a:gdLst>
              <a:gd name="connsiteX0" fmla="*/ 0 w 10460736"/>
              <a:gd name="connsiteY0" fmla="*/ 614099 h 952429"/>
              <a:gd name="connsiteX1" fmla="*/ 2542032 w 10460736"/>
              <a:gd name="connsiteY1" fmla="*/ 111179 h 952429"/>
              <a:gd name="connsiteX2" fmla="*/ 5138928 w 10460736"/>
              <a:gd name="connsiteY2" fmla="*/ 952427 h 952429"/>
              <a:gd name="connsiteX3" fmla="*/ 8293608 w 10460736"/>
              <a:gd name="connsiteY3" fmla="*/ 102035 h 952429"/>
              <a:gd name="connsiteX4" fmla="*/ 10460736 w 10460736"/>
              <a:gd name="connsiteY4" fmla="*/ 47171 h 952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60736" h="952429">
                <a:moveTo>
                  <a:pt x="0" y="614099"/>
                </a:moveTo>
                <a:cubicBezTo>
                  <a:pt x="842772" y="334445"/>
                  <a:pt x="1685544" y="54791"/>
                  <a:pt x="2542032" y="111179"/>
                </a:cubicBezTo>
                <a:cubicBezTo>
                  <a:pt x="3398520" y="167567"/>
                  <a:pt x="4180332" y="953951"/>
                  <a:pt x="5138928" y="952427"/>
                </a:cubicBezTo>
                <a:cubicBezTo>
                  <a:pt x="6097524" y="950903"/>
                  <a:pt x="7406640" y="252911"/>
                  <a:pt x="8293608" y="102035"/>
                </a:cubicBezTo>
                <a:cubicBezTo>
                  <a:pt x="9180576" y="-48841"/>
                  <a:pt x="9820656" y="-835"/>
                  <a:pt x="10460736" y="47171"/>
                </a:cubicBezTo>
              </a:path>
            </a:pathLst>
          </a:custGeom>
          <a:solidFill>
            <a:schemeClr val="bg1"/>
          </a:solidFill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ele attr="{6DBB3FE9-369D-8748-908C-14D0C50D4C20}"/>
                  </a:ext>
                </a:extLst>
              </p:cNvPr>
              <p:cNvSpPr txBox="1"/>
              <p:nvPr/>
            </p:nvSpPr>
            <p:spPr>
              <a:xfrm>
                <a:off x="-174477" y="1803491"/>
                <a:ext cx="170837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477" y="1803491"/>
                <a:ext cx="1708370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37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 flipV="1">
            <a:off x="1268717" y="2535737"/>
            <a:ext cx="530352" cy="741389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1826494" y="2276376"/>
            <a:ext cx="726413" cy="1015467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2436836" y="2172823"/>
            <a:ext cx="789962" cy="110430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2995356" y="2276376"/>
            <a:ext cx="761853" cy="1065009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3696402" y="2499853"/>
            <a:ext cx="610342" cy="85321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4306744" y="2698660"/>
            <a:ext cx="483738" cy="62104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4934557" y="2874379"/>
            <a:ext cx="330341" cy="42410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7274904" y="2535737"/>
            <a:ext cx="631137" cy="81028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6734131" y="2841501"/>
            <a:ext cx="344364" cy="442108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6141703" y="3003460"/>
            <a:ext cx="220723" cy="28337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5521271" y="3003461"/>
            <a:ext cx="246326" cy="31624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8507455" y="2164009"/>
            <a:ext cx="885848" cy="113729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7857181" y="2332584"/>
            <a:ext cx="784376" cy="100701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9166873" y="2058918"/>
            <a:ext cx="948877" cy="1218209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9767714" y="2129027"/>
            <a:ext cx="905732" cy="1162817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10365522" y="2164009"/>
            <a:ext cx="900183" cy="115569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839796" y="5414263"/>
            <a:ext cx="106954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V="1">
            <a:off x="1091184" y="4495557"/>
            <a:ext cx="0" cy="18738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3" name="TextBox 92">
                <a:extLst>
                  <a:ext uri="{FF2B5EF4-FFF2-40B4-BE49-F238E27FC236}">
                    <ele attr="{F2DFA389-1BF0-EC42-8E5D-93BEBB2D095E}"/>
                  </a:ext>
                </a:extLst>
              </p:cNvPr>
              <p:cNvSpPr txBox="1"/>
              <p:nvPr/>
            </p:nvSpPr>
            <p:spPr>
              <a:xfrm>
                <a:off x="10598747" y="5044931"/>
                <a:ext cx="170837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8747" y="5044931"/>
                <a:ext cx="1708370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TextBox 94">
                <a:extLst>
                  <a:ext uri="{FF2B5EF4-FFF2-40B4-BE49-F238E27FC236}">
                    <ele attr="{F37630E3-14FE-9342-849D-2CA699E2C22B}"/>
                  </a:ext>
                </a:extLst>
              </p:cNvPr>
              <p:cNvSpPr txBox="1"/>
              <p:nvPr/>
            </p:nvSpPr>
            <p:spPr>
              <a:xfrm>
                <a:off x="-174477" y="4481812"/>
                <a:ext cx="170837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477" y="4481812"/>
                <a:ext cx="1708370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Title 1">
                <a:extLst>
                  <a:ext uri="{FF2B5EF4-FFF2-40B4-BE49-F238E27FC236}">
                    <ele attr="{77B98994-9FE5-7D4C-AA25-E3C1DB84CD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2171" y="3769332"/>
                <a:ext cx="10839785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The velocity is also a function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  <a:endParaRPr lang="en-CN" sz="2400" dirty="0"/>
              </a:p>
            </p:txBody>
          </p:sp>
        </mc:Choice>
        <mc:Fallback>
          <p:sp>
            <p:nvSpPr>
              <p:cNvPr id="11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71" y="3769332"/>
                <a:ext cx="10839785" cy="1068598"/>
              </a:xfrm>
              <a:prstGeom prst="rect">
                <a:avLst/>
              </a:prstGeom>
              <a:blipFill rotWithShape="1">
                <a:blip r:embed="rId6"/>
                <a:stretch>
                  <a:fillRect l="-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14" name="Freeform 113"/>
          <p:cNvSpPr/>
          <p:nvPr/>
        </p:nvSpPr>
        <p:spPr>
          <a:xfrm>
            <a:off x="1097280" y="4659489"/>
            <a:ext cx="10113264" cy="1357263"/>
          </a:xfrm>
          <a:custGeom>
            <a:avLst/>
            <a:gdLst>
              <a:gd name="connsiteX0" fmla="*/ 0 w 10113264"/>
              <a:gd name="connsiteY0" fmla="*/ 1357263 h 1357263"/>
              <a:gd name="connsiteX1" fmla="*/ 1371600 w 10113264"/>
              <a:gd name="connsiteY1" fmla="*/ 31383 h 1357263"/>
              <a:gd name="connsiteX2" fmla="*/ 5129784 w 10113264"/>
              <a:gd name="connsiteY2" fmla="*/ 1329831 h 1357263"/>
              <a:gd name="connsiteX3" fmla="*/ 7891272 w 10113264"/>
              <a:gd name="connsiteY3" fmla="*/ 3951 h 1357263"/>
              <a:gd name="connsiteX4" fmla="*/ 10113264 w 10113264"/>
              <a:gd name="connsiteY4" fmla="*/ 1000647 h 1357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13264" h="1357263">
                <a:moveTo>
                  <a:pt x="0" y="1357263"/>
                </a:moveTo>
                <a:cubicBezTo>
                  <a:pt x="258318" y="696609"/>
                  <a:pt x="516636" y="35955"/>
                  <a:pt x="1371600" y="31383"/>
                </a:cubicBezTo>
                <a:cubicBezTo>
                  <a:pt x="2226564" y="26811"/>
                  <a:pt x="4043172" y="1334403"/>
                  <a:pt x="5129784" y="1329831"/>
                </a:cubicBezTo>
                <a:cubicBezTo>
                  <a:pt x="6216396" y="1325259"/>
                  <a:pt x="7060692" y="58815"/>
                  <a:pt x="7891272" y="3951"/>
                </a:cubicBezTo>
                <a:cubicBezTo>
                  <a:pt x="8721852" y="-50913"/>
                  <a:pt x="9417558" y="474867"/>
                  <a:pt x="10113264" y="1000647"/>
                </a:cubicBezTo>
              </a:path>
            </a:pathLst>
          </a:cu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Arrow Connector 114"/>
          <p:cNvCxnSpPr/>
          <p:nvPr/>
        </p:nvCxnSpPr>
        <p:spPr>
          <a:xfrm flipV="1">
            <a:off x="8970264" y="2058918"/>
            <a:ext cx="0" cy="3355346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>
            <a:off x="8970264" y="2698660"/>
            <a:ext cx="49377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TextBox 119">
                <a:extLst>
                  <a:ext uri="{FF2B5EF4-FFF2-40B4-BE49-F238E27FC236}">
                    <ele attr="{99BFD5A9-2F68-4842-8E30-2CBAFB517875}"/>
                  </a:ext>
                </a:extLst>
              </p:cNvPr>
              <p:cNvSpPr txBox="1"/>
              <p:nvPr/>
            </p:nvSpPr>
            <p:spPr>
              <a:xfrm>
                <a:off x="8556315" y="2732654"/>
                <a:ext cx="170837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>
          <p:sp>
            <p:nvSpPr>
              <p:cNvPr id="120" name="TextBox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6315" y="2732654"/>
                <a:ext cx="1708370" cy="369332"/>
              </a:xfrm>
              <a:prstGeom prst="rect">
                <a:avLst/>
              </a:prstGeom>
              <a:blipFill rotWithShape="1">
                <a:blip r:embed="rId7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TextBox 120">
                <a:extLst>
                  <a:ext uri="{FF2B5EF4-FFF2-40B4-BE49-F238E27FC236}">
                    <ele attr="{A87B3A3F-5B8C-5145-A950-5A13124AD7BD}"/>
                  </a:ext>
                </a:extLst>
              </p:cNvPr>
              <p:cNvSpPr txBox="1"/>
              <p:nvPr/>
            </p:nvSpPr>
            <p:spPr>
              <a:xfrm>
                <a:off x="8161799" y="5400633"/>
                <a:ext cx="170837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>
          <p:sp>
            <p:nvSpPr>
              <p:cNvPr id="121" name="TextBox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1799" y="5400633"/>
                <a:ext cx="1708370" cy="369332"/>
              </a:xfrm>
              <a:prstGeom prst="rect">
                <a:avLst/>
              </a:prstGeom>
              <a:blipFill rotWithShape="1"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122" name="Straight Arrow Connector 121"/>
          <p:cNvCxnSpPr/>
          <p:nvPr/>
        </p:nvCxnSpPr>
        <p:spPr>
          <a:xfrm flipV="1">
            <a:off x="6534912" y="2129027"/>
            <a:ext cx="0" cy="3852277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flipH="1">
            <a:off x="6013940" y="3171327"/>
            <a:ext cx="52097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TextBox 127">
                <a:extLst>
                  <a:ext uri="{FF2B5EF4-FFF2-40B4-BE49-F238E27FC236}">
                    <ele attr="{AA76B000-51F1-AC40-9C1D-46088C6A7B57}"/>
                  </a:ext>
                </a:extLst>
              </p:cNvPr>
              <p:cNvSpPr txBox="1"/>
              <p:nvPr/>
            </p:nvSpPr>
            <p:spPr>
              <a:xfrm>
                <a:off x="5267902" y="3246603"/>
                <a:ext cx="170837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>
          <p:sp>
            <p:nvSpPr>
              <p:cNvPr id="128" name="TextBox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902" y="3246603"/>
                <a:ext cx="1708370" cy="369332"/>
              </a:xfrm>
              <a:prstGeom prst="rect">
                <a:avLst/>
              </a:prstGeom>
              <a:blipFill rotWithShape="1">
                <a:blip r:embed="rId9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TextBox 128">
                <a:extLst>
                  <a:ext uri="{FF2B5EF4-FFF2-40B4-BE49-F238E27FC236}">
                    <ele attr="{40E014F4-4855-F341-A4BE-D7FA12D2A236}"/>
                  </a:ext>
                </a:extLst>
              </p:cNvPr>
              <p:cNvSpPr txBox="1"/>
              <p:nvPr/>
            </p:nvSpPr>
            <p:spPr>
              <a:xfrm>
                <a:off x="5907898" y="5019050"/>
                <a:ext cx="170837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898" y="5019050"/>
                <a:ext cx="1708370" cy="369332"/>
              </a:xfrm>
              <a:prstGeom prst="rect">
                <a:avLst/>
              </a:prstGeom>
              <a:blipFill rotWithShape="1"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130" name="Straight Arrow Connector 129"/>
          <p:cNvCxnSpPr/>
          <p:nvPr/>
        </p:nvCxnSpPr>
        <p:spPr>
          <a:xfrm flipV="1">
            <a:off x="6534912" y="2874379"/>
            <a:ext cx="0" cy="541316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flipV="1">
            <a:off x="8970264" y="2058918"/>
            <a:ext cx="0" cy="1356777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5" grpId="0"/>
      <p:bldP spid="112" grpId="0"/>
      <p:bldP spid="114" grpId="0" animBg="1"/>
      <p:bldP spid="120" grpId="0"/>
      <p:bldP spid="121" grpId="0"/>
      <p:bldP spid="128" grpId="0"/>
      <p:bldP spid="1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Height Field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itle 1">
                <a:extLst>
                  <a:ext uri="{FF2B5EF4-FFF2-40B4-BE49-F238E27FC236}">
                    <ele attr="{4ADC706D-C314-794A-94F7-D49127C836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658" y="838446"/>
                <a:ext cx="10839785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In 2D, a height field is a height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  <a:endParaRPr lang="en-CN" sz="2400" dirty="0"/>
              </a:p>
            </p:txBody>
          </p:sp>
        </mc:Choice>
        <mc:Fallback>
          <p:sp>
            <p:nvSpPr>
              <p:cNvPr id="19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58" y="838446"/>
                <a:ext cx="10839785" cy="1068598"/>
              </a:xfrm>
              <a:prstGeom prst="rect">
                <a:avLst/>
              </a:prstGeom>
              <a:blipFill rotWithShape="1">
                <a:blip r:embed="rId1"/>
                <a:stretch>
                  <a:fillRect l="-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>
            <a:off x="864742" y="3429000"/>
            <a:ext cx="106954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1091184" y="1817236"/>
            <a:ext cx="0" cy="18738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97280" y="1955365"/>
            <a:ext cx="10113260" cy="952429"/>
          </a:xfrm>
          <a:custGeom>
            <a:avLst/>
            <a:gdLst>
              <a:gd name="connsiteX0" fmla="*/ 0 w 10460736"/>
              <a:gd name="connsiteY0" fmla="*/ 614099 h 952429"/>
              <a:gd name="connsiteX1" fmla="*/ 2542032 w 10460736"/>
              <a:gd name="connsiteY1" fmla="*/ 111179 h 952429"/>
              <a:gd name="connsiteX2" fmla="*/ 5138928 w 10460736"/>
              <a:gd name="connsiteY2" fmla="*/ 952427 h 952429"/>
              <a:gd name="connsiteX3" fmla="*/ 8293608 w 10460736"/>
              <a:gd name="connsiteY3" fmla="*/ 102035 h 952429"/>
              <a:gd name="connsiteX4" fmla="*/ 10460736 w 10460736"/>
              <a:gd name="connsiteY4" fmla="*/ 47171 h 952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60736" h="952429">
                <a:moveTo>
                  <a:pt x="0" y="614099"/>
                </a:moveTo>
                <a:cubicBezTo>
                  <a:pt x="842772" y="334445"/>
                  <a:pt x="1685544" y="54791"/>
                  <a:pt x="2542032" y="111179"/>
                </a:cubicBezTo>
                <a:cubicBezTo>
                  <a:pt x="3398520" y="167567"/>
                  <a:pt x="4180332" y="953951"/>
                  <a:pt x="5138928" y="952427"/>
                </a:cubicBezTo>
                <a:cubicBezTo>
                  <a:pt x="6097524" y="950903"/>
                  <a:pt x="7406640" y="252911"/>
                  <a:pt x="8293608" y="102035"/>
                </a:cubicBezTo>
                <a:cubicBezTo>
                  <a:pt x="9180576" y="-48841"/>
                  <a:pt x="9820656" y="-835"/>
                  <a:pt x="10460736" y="47171"/>
                </a:cubicBezTo>
              </a:path>
            </a:pathLst>
          </a:custGeom>
          <a:solidFill>
            <a:schemeClr val="bg1"/>
          </a:solidFill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ele attr="{6DBB3FE9-369D-8748-908C-14D0C50D4C20}"/>
                  </a:ext>
                </a:extLst>
              </p:cNvPr>
              <p:cNvSpPr txBox="1"/>
              <p:nvPr/>
            </p:nvSpPr>
            <p:spPr>
              <a:xfrm>
                <a:off x="-174477" y="1803491"/>
                <a:ext cx="170837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477" y="1803491"/>
                <a:ext cx="1708370" cy="369332"/>
              </a:xfrm>
              <a:prstGeom prst="rect">
                <a:avLst/>
              </a:prstGeom>
              <a:blipFill rotWithShape="1">
                <a:blip r:embed="rId2"/>
                <a:stretch>
                  <a:fillRect b="-37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 flipV="1">
            <a:off x="1268717" y="2535737"/>
            <a:ext cx="530352" cy="741389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1826494" y="2276376"/>
            <a:ext cx="726413" cy="1015467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2436836" y="2172823"/>
            <a:ext cx="789962" cy="110430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2995356" y="2276376"/>
            <a:ext cx="761853" cy="1065009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3696402" y="2499853"/>
            <a:ext cx="610342" cy="85321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4306744" y="2698660"/>
            <a:ext cx="483738" cy="62104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4934557" y="2874379"/>
            <a:ext cx="330341" cy="42410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7274904" y="2535737"/>
            <a:ext cx="631137" cy="81028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6734131" y="2841501"/>
            <a:ext cx="344364" cy="442108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6141703" y="3003460"/>
            <a:ext cx="220723" cy="28337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5521271" y="3003461"/>
            <a:ext cx="246326" cy="31624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8507455" y="2164009"/>
            <a:ext cx="885848" cy="113729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7857181" y="2332584"/>
            <a:ext cx="784376" cy="100701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9166873" y="2058918"/>
            <a:ext cx="948877" cy="1218209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9767714" y="2129027"/>
            <a:ext cx="905732" cy="1162817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10365522" y="2164009"/>
            <a:ext cx="900183" cy="115569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839796" y="5414263"/>
            <a:ext cx="106954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V="1">
            <a:off x="1091184" y="4495557"/>
            <a:ext cx="0" cy="18738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3" name="TextBox 92">
                <a:extLst>
                  <a:ext uri="{FF2B5EF4-FFF2-40B4-BE49-F238E27FC236}">
                    <ele attr="{F2DFA389-1BF0-EC42-8E5D-93BEBB2D095E}"/>
                  </a:ext>
                </a:extLst>
              </p:cNvPr>
              <p:cNvSpPr txBox="1"/>
              <p:nvPr/>
            </p:nvSpPr>
            <p:spPr>
              <a:xfrm>
                <a:off x="7909653" y="5418412"/>
                <a:ext cx="17083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N" i="1" dirty="0"/>
              </a:p>
            </p:txBody>
          </p:sp>
        </mc:Choice>
        <mc:Fallback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9653" y="5418412"/>
                <a:ext cx="1708370" cy="27699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TextBox 94">
                <a:extLst>
                  <a:ext uri="{FF2B5EF4-FFF2-40B4-BE49-F238E27FC236}">
                    <ele attr="{F37630E3-14FE-9342-849D-2CA699E2C22B}"/>
                  </a:ext>
                </a:extLst>
              </p:cNvPr>
              <p:cNvSpPr txBox="1"/>
              <p:nvPr/>
            </p:nvSpPr>
            <p:spPr>
              <a:xfrm>
                <a:off x="-174477" y="4481812"/>
                <a:ext cx="170837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477" y="4481812"/>
                <a:ext cx="1708370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Title 1">
                <a:extLst>
                  <a:ext uri="{FF2B5EF4-FFF2-40B4-BE49-F238E27FC236}">
                    <ele attr="{77B98994-9FE5-7D4C-AA25-E3C1DB84CD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2171" y="3769332"/>
                <a:ext cx="10839785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The velocity is also a function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  <a:endParaRPr lang="en-CN" sz="2400" dirty="0"/>
              </a:p>
            </p:txBody>
          </p:sp>
        </mc:Choice>
        <mc:Fallback>
          <p:sp>
            <p:nvSpPr>
              <p:cNvPr id="11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71" y="3769332"/>
                <a:ext cx="10839785" cy="1068598"/>
              </a:xfrm>
              <a:prstGeom prst="rect">
                <a:avLst/>
              </a:prstGeom>
              <a:blipFill rotWithShape="1">
                <a:blip r:embed="rId5"/>
                <a:stretch>
                  <a:fillRect l="-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14" name="Freeform 113"/>
          <p:cNvSpPr/>
          <p:nvPr/>
        </p:nvSpPr>
        <p:spPr>
          <a:xfrm>
            <a:off x="1097280" y="4659489"/>
            <a:ext cx="10113264" cy="1357263"/>
          </a:xfrm>
          <a:custGeom>
            <a:avLst/>
            <a:gdLst>
              <a:gd name="connsiteX0" fmla="*/ 0 w 10113264"/>
              <a:gd name="connsiteY0" fmla="*/ 1357263 h 1357263"/>
              <a:gd name="connsiteX1" fmla="*/ 1371600 w 10113264"/>
              <a:gd name="connsiteY1" fmla="*/ 31383 h 1357263"/>
              <a:gd name="connsiteX2" fmla="*/ 5129784 w 10113264"/>
              <a:gd name="connsiteY2" fmla="*/ 1329831 h 1357263"/>
              <a:gd name="connsiteX3" fmla="*/ 7891272 w 10113264"/>
              <a:gd name="connsiteY3" fmla="*/ 3951 h 1357263"/>
              <a:gd name="connsiteX4" fmla="*/ 10113264 w 10113264"/>
              <a:gd name="connsiteY4" fmla="*/ 1000647 h 1357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13264" h="1357263">
                <a:moveTo>
                  <a:pt x="0" y="1357263"/>
                </a:moveTo>
                <a:cubicBezTo>
                  <a:pt x="258318" y="696609"/>
                  <a:pt x="516636" y="35955"/>
                  <a:pt x="1371600" y="31383"/>
                </a:cubicBezTo>
                <a:cubicBezTo>
                  <a:pt x="2226564" y="26811"/>
                  <a:pt x="4043172" y="1334403"/>
                  <a:pt x="5129784" y="1329831"/>
                </a:cubicBezTo>
                <a:cubicBezTo>
                  <a:pt x="6216396" y="1325259"/>
                  <a:pt x="7060692" y="58815"/>
                  <a:pt x="7891272" y="3951"/>
                </a:cubicBezTo>
                <a:cubicBezTo>
                  <a:pt x="8721852" y="-50913"/>
                  <a:pt x="9417558" y="474867"/>
                  <a:pt x="10113264" y="1000647"/>
                </a:cubicBezTo>
              </a:path>
            </a:pathLst>
          </a:cu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Arrow Connector 114"/>
          <p:cNvCxnSpPr/>
          <p:nvPr/>
        </p:nvCxnSpPr>
        <p:spPr>
          <a:xfrm flipV="1">
            <a:off x="9043416" y="2058918"/>
            <a:ext cx="0" cy="3355346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>
            <a:off x="9043416" y="2698660"/>
            <a:ext cx="493776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TextBox 120">
                <a:extLst>
                  <a:ext uri="{FF2B5EF4-FFF2-40B4-BE49-F238E27FC236}">
                    <ele attr="{A87B3A3F-5B8C-5145-A950-5A13124AD7BD}"/>
                  </a:ext>
                </a:extLst>
              </p:cNvPr>
              <p:cNvSpPr txBox="1"/>
              <p:nvPr/>
            </p:nvSpPr>
            <p:spPr>
              <a:xfrm>
                <a:off x="8416524" y="5414950"/>
                <a:ext cx="17083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CN" i="1" dirty="0"/>
              </a:p>
            </p:txBody>
          </p:sp>
        </mc:Choice>
        <mc:Fallback>
          <p:sp>
            <p:nvSpPr>
              <p:cNvPr id="121" name="TextBox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6524" y="5414950"/>
                <a:ext cx="1708370" cy="276999"/>
              </a:xfrm>
              <a:prstGeom prst="rect">
                <a:avLst/>
              </a:prstGeom>
              <a:blipFill rotWithShape="1"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133" name="Straight Arrow Connector 132"/>
          <p:cNvCxnSpPr/>
          <p:nvPr/>
        </p:nvCxnSpPr>
        <p:spPr>
          <a:xfrm flipV="1">
            <a:off x="9043416" y="2068062"/>
            <a:ext cx="0" cy="1356777"/>
          </a:xfrm>
          <a:prstGeom prst="straightConnector1">
            <a:avLst/>
          </a:prstGeom>
          <a:ln w="50800">
            <a:solidFill>
              <a:schemeClr val="accent2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ele attr="{E80FE31E-5AF7-FF47-8D61-259582585065}"/>
                  </a:ext>
                </a:extLst>
              </p:cNvPr>
              <p:cNvSpPr/>
              <p:nvPr/>
            </p:nvSpPr>
            <p:spPr>
              <a:xfrm>
                <a:off x="7204360" y="1005515"/>
                <a:ext cx="3060325" cy="6896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N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360" y="1005515"/>
                <a:ext cx="3060325" cy="689676"/>
              </a:xfrm>
              <a:prstGeom prst="rect">
                <a:avLst/>
              </a:prstGeom>
              <a:blipFill rotWithShape="1">
                <a:blip r:embed="rId7"/>
                <a:stretch>
                  <a:fillRect b="-5357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43" name="Straight Arrow Connector 42"/>
          <p:cNvCxnSpPr/>
          <p:nvPr/>
        </p:nvCxnSpPr>
        <p:spPr>
          <a:xfrm flipV="1">
            <a:off x="8758906" y="2129027"/>
            <a:ext cx="0" cy="3303476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8758906" y="2129027"/>
            <a:ext cx="0" cy="1307481"/>
          </a:xfrm>
          <a:prstGeom prst="straightConnector1">
            <a:avLst/>
          </a:prstGeom>
          <a:ln w="50800">
            <a:solidFill>
              <a:schemeClr val="accent4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ele attr="{88BBEB8C-4565-2F46-9567-F1510F709E18}"/>
                  </a:ext>
                </a:extLst>
              </p:cNvPr>
              <p:cNvSpPr/>
              <p:nvPr/>
            </p:nvSpPr>
            <p:spPr>
              <a:xfrm>
                <a:off x="7078495" y="3512693"/>
                <a:ext cx="3659142" cy="6819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d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d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8495" y="3512693"/>
                <a:ext cx="3659142" cy="68198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48" name="Straight Arrow Connector 47"/>
          <p:cNvCxnSpPr/>
          <p:nvPr/>
        </p:nvCxnSpPr>
        <p:spPr>
          <a:xfrm>
            <a:off x="8758906" y="2978388"/>
            <a:ext cx="493776" cy="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121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Height Field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itle 1">
                <a:extLst>
                  <a:ext uri="{FF2B5EF4-FFF2-40B4-BE49-F238E27FC236}">
                    <ele attr="{4ADC706D-C314-794A-94F7-D49127C836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658" y="838446"/>
                <a:ext cx="10839785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In 2D, a height field is a height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  <a:endParaRPr lang="en-CN" sz="2400" dirty="0"/>
              </a:p>
            </p:txBody>
          </p:sp>
        </mc:Choice>
        <mc:Fallback>
          <p:sp>
            <p:nvSpPr>
              <p:cNvPr id="19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58" y="838446"/>
                <a:ext cx="10839785" cy="1068598"/>
              </a:xfrm>
              <a:prstGeom prst="rect">
                <a:avLst/>
              </a:prstGeom>
              <a:blipFill rotWithShape="1">
                <a:blip r:embed="rId1"/>
                <a:stretch>
                  <a:fillRect l="-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>
            <a:off x="864742" y="3429000"/>
            <a:ext cx="106954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1091184" y="1817236"/>
            <a:ext cx="0" cy="18738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97280" y="1955365"/>
            <a:ext cx="10113260" cy="952429"/>
          </a:xfrm>
          <a:custGeom>
            <a:avLst/>
            <a:gdLst>
              <a:gd name="connsiteX0" fmla="*/ 0 w 10460736"/>
              <a:gd name="connsiteY0" fmla="*/ 614099 h 952429"/>
              <a:gd name="connsiteX1" fmla="*/ 2542032 w 10460736"/>
              <a:gd name="connsiteY1" fmla="*/ 111179 h 952429"/>
              <a:gd name="connsiteX2" fmla="*/ 5138928 w 10460736"/>
              <a:gd name="connsiteY2" fmla="*/ 952427 h 952429"/>
              <a:gd name="connsiteX3" fmla="*/ 8293608 w 10460736"/>
              <a:gd name="connsiteY3" fmla="*/ 102035 h 952429"/>
              <a:gd name="connsiteX4" fmla="*/ 10460736 w 10460736"/>
              <a:gd name="connsiteY4" fmla="*/ 47171 h 952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60736" h="952429">
                <a:moveTo>
                  <a:pt x="0" y="614099"/>
                </a:moveTo>
                <a:cubicBezTo>
                  <a:pt x="842772" y="334445"/>
                  <a:pt x="1685544" y="54791"/>
                  <a:pt x="2542032" y="111179"/>
                </a:cubicBezTo>
                <a:cubicBezTo>
                  <a:pt x="3398520" y="167567"/>
                  <a:pt x="4180332" y="953951"/>
                  <a:pt x="5138928" y="952427"/>
                </a:cubicBezTo>
                <a:cubicBezTo>
                  <a:pt x="6097524" y="950903"/>
                  <a:pt x="7406640" y="252911"/>
                  <a:pt x="8293608" y="102035"/>
                </a:cubicBezTo>
                <a:cubicBezTo>
                  <a:pt x="9180576" y="-48841"/>
                  <a:pt x="9820656" y="-835"/>
                  <a:pt x="10460736" y="47171"/>
                </a:cubicBezTo>
              </a:path>
            </a:pathLst>
          </a:custGeom>
          <a:solidFill>
            <a:schemeClr val="bg1"/>
          </a:solidFill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ele attr="{6DBB3FE9-369D-8748-908C-14D0C50D4C20}"/>
                  </a:ext>
                </a:extLst>
              </p:cNvPr>
              <p:cNvSpPr txBox="1"/>
              <p:nvPr/>
            </p:nvSpPr>
            <p:spPr>
              <a:xfrm>
                <a:off x="-174477" y="1803491"/>
                <a:ext cx="170837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477" y="1803491"/>
                <a:ext cx="1708370" cy="369332"/>
              </a:xfrm>
              <a:prstGeom prst="rect">
                <a:avLst/>
              </a:prstGeom>
              <a:blipFill rotWithShape="1">
                <a:blip r:embed="rId2"/>
                <a:stretch>
                  <a:fillRect b="-37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 flipV="1">
            <a:off x="1268717" y="2535737"/>
            <a:ext cx="530352" cy="741389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1826494" y="2276376"/>
            <a:ext cx="726413" cy="1015467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2436836" y="2172823"/>
            <a:ext cx="789962" cy="110430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2995356" y="2276376"/>
            <a:ext cx="761853" cy="1065009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3696402" y="2499853"/>
            <a:ext cx="610342" cy="85321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4306744" y="2698660"/>
            <a:ext cx="483738" cy="62104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4934557" y="2874379"/>
            <a:ext cx="330341" cy="42410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7274904" y="2535737"/>
            <a:ext cx="631137" cy="81028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6734131" y="2841501"/>
            <a:ext cx="344364" cy="442108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6141703" y="3003460"/>
            <a:ext cx="220723" cy="28337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5521271" y="3003461"/>
            <a:ext cx="246326" cy="31624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8507455" y="2164009"/>
            <a:ext cx="885848" cy="113729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7857181" y="2332584"/>
            <a:ext cx="784376" cy="100701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9166873" y="2058918"/>
            <a:ext cx="948877" cy="1218209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9767714" y="2129027"/>
            <a:ext cx="905732" cy="1162817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10365522" y="2164009"/>
            <a:ext cx="900183" cy="115569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839796" y="5761735"/>
            <a:ext cx="106954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V="1">
            <a:off x="1091184" y="4843029"/>
            <a:ext cx="0" cy="18738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3" name="TextBox 92">
                <a:extLst>
                  <a:ext uri="{FF2B5EF4-FFF2-40B4-BE49-F238E27FC236}">
                    <ele attr="{F2DFA389-1BF0-EC42-8E5D-93BEBB2D095E}"/>
                  </a:ext>
                </a:extLst>
              </p:cNvPr>
              <p:cNvSpPr txBox="1"/>
              <p:nvPr/>
            </p:nvSpPr>
            <p:spPr>
              <a:xfrm>
                <a:off x="7909653" y="5765884"/>
                <a:ext cx="17083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N" i="1" dirty="0"/>
              </a:p>
            </p:txBody>
          </p:sp>
        </mc:Choice>
        <mc:Fallback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9653" y="5765884"/>
                <a:ext cx="1708370" cy="27699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TextBox 94">
                <a:extLst>
                  <a:ext uri="{FF2B5EF4-FFF2-40B4-BE49-F238E27FC236}">
                    <ele attr="{F37630E3-14FE-9342-849D-2CA699E2C22B}"/>
                  </a:ext>
                </a:extLst>
              </p:cNvPr>
              <p:cNvSpPr txBox="1"/>
              <p:nvPr/>
            </p:nvSpPr>
            <p:spPr>
              <a:xfrm>
                <a:off x="-174477" y="4829284"/>
                <a:ext cx="170837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477" y="4829284"/>
                <a:ext cx="1708370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Title 1">
                <a:extLst>
                  <a:ext uri="{FF2B5EF4-FFF2-40B4-BE49-F238E27FC236}">
                    <ele attr="{77B98994-9FE5-7D4C-AA25-E3C1DB84CD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2171" y="3641316"/>
                <a:ext cx="10839785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The velocity is also a function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  <a:endParaRPr lang="en-CN" sz="2400" dirty="0"/>
              </a:p>
            </p:txBody>
          </p:sp>
        </mc:Choice>
        <mc:Fallback>
          <p:sp>
            <p:nvSpPr>
              <p:cNvPr id="11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71" y="3641316"/>
                <a:ext cx="10839785" cy="1068598"/>
              </a:xfrm>
              <a:prstGeom prst="rect">
                <a:avLst/>
              </a:prstGeom>
              <a:blipFill rotWithShape="1">
                <a:blip r:embed="rId5"/>
                <a:stretch>
                  <a:fillRect l="-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14" name="Freeform 113"/>
          <p:cNvSpPr/>
          <p:nvPr/>
        </p:nvSpPr>
        <p:spPr>
          <a:xfrm>
            <a:off x="1097280" y="5006961"/>
            <a:ext cx="10113264" cy="1357263"/>
          </a:xfrm>
          <a:custGeom>
            <a:avLst/>
            <a:gdLst>
              <a:gd name="connsiteX0" fmla="*/ 0 w 10113264"/>
              <a:gd name="connsiteY0" fmla="*/ 1357263 h 1357263"/>
              <a:gd name="connsiteX1" fmla="*/ 1371600 w 10113264"/>
              <a:gd name="connsiteY1" fmla="*/ 31383 h 1357263"/>
              <a:gd name="connsiteX2" fmla="*/ 5129784 w 10113264"/>
              <a:gd name="connsiteY2" fmla="*/ 1329831 h 1357263"/>
              <a:gd name="connsiteX3" fmla="*/ 7891272 w 10113264"/>
              <a:gd name="connsiteY3" fmla="*/ 3951 h 1357263"/>
              <a:gd name="connsiteX4" fmla="*/ 10113264 w 10113264"/>
              <a:gd name="connsiteY4" fmla="*/ 1000647 h 1357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13264" h="1357263">
                <a:moveTo>
                  <a:pt x="0" y="1357263"/>
                </a:moveTo>
                <a:cubicBezTo>
                  <a:pt x="258318" y="696609"/>
                  <a:pt x="516636" y="35955"/>
                  <a:pt x="1371600" y="31383"/>
                </a:cubicBezTo>
                <a:cubicBezTo>
                  <a:pt x="2226564" y="26811"/>
                  <a:pt x="4043172" y="1334403"/>
                  <a:pt x="5129784" y="1329831"/>
                </a:cubicBezTo>
                <a:cubicBezTo>
                  <a:pt x="6216396" y="1325259"/>
                  <a:pt x="7060692" y="58815"/>
                  <a:pt x="7891272" y="3951"/>
                </a:cubicBezTo>
                <a:cubicBezTo>
                  <a:pt x="8721852" y="-50913"/>
                  <a:pt x="9417558" y="474867"/>
                  <a:pt x="10113264" y="1000647"/>
                </a:cubicBezTo>
              </a:path>
            </a:pathLst>
          </a:cu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Arrow Connector 114"/>
          <p:cNvCxnSpPr/>
          <p:nvPr/>
        </p:nvCxnSpPr>
        <p:spPr>
          <a:xfrm flipV="1">
            <a:off x="9043416" y="5013950"/>
            <a:ext cx="0" cy="747786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TextBox 120">
                <a:extLst>
                  <a:ext uri="{FF2B5EF4-FFF2-40B4-BE49-F238E27FC236}">
                    <ele attr="{A87B3A3F-5B8C-5145-A950-5A13124AD7BD}"/>
                  </a:ext>
                </a:extLst>
              </p:cNvPr>
              <p:cNvSpPr txBox="1"/>
              <p:nvPr/>
            </p:nvSpPr>
            <p:spPr>
              <a:xfrm>
                <a:off x="8416524" y="5762422"/>
                <a:ext cx="17083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CN" i="1" dirty="0"/>
              </a:p>
            </p:txBody>
          </p:sp>
        </mc:Choice>
        <mc:Fallback>
          <p:sp>
            <p:nvSpPr>
              <p:cNvPr id="121" name="TextBox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6524" y="5762422"/>
                <a:ext cx="1708370" cy="276999"/>
              </a:xfrm>
              <a:prstGeom prst="rect">
                <a:avLst/>
              </a:prstGeom>
              <a:blipFill rotWithShape="1"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ele attr="{E80FE31E-5AF7-FF47-8D61-259582585065}"/>
                  </a:ext>
                </a:extLst>
              </p:cNvPr>
              <p:cNvSpPr/>
              <p:nvPr/>
            </p:nvSpPr>
            <p:spPr>
              <a:xfrm>
                <a:off x="7204360" y="1005515"/>
                <a:ext cx="3060325" cy="6896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N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360" y="1005515"/>
                <a:ext cx="3060325" cy="689676"/>
              </a:xfrm>
              <a:prstGeom prst="rect">
                <a:avLst/>
              </a:prstGeom>
              <a:blipFill rotWithShape="1">
                <a:blip r:embed="rId7"/>
                <a:stretch>
                  <a:fillRect b="-5357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43" name="Straight Arrow Connector 42"/>
          <p:cNvCxnSpPr/>
          <p:nvPr/>
        </p:nvCxnSpPr>
        <p:spPr>
          <a:xfrm flipV="1">
            <a:off x="8758906" y="5013950"/>
            <a:ext cx="0" cy="76602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>
                <a:extLst>
                  <a:ext uri="{FF2B5EF4-FFF2-40B4-BE49-F238E27FC236}">
                    <ele attr="{89FF0577-9A28-D64F-8F58-2AD28EA74C0A}"/>
                  </a:ext>
                </a:extLst>
              </p:cNvPr>
              <p:cNvSpPr/>
              <p:nvPr/>
            </p:nvSpPr>
            <p:spPr>
              <a:xfrm>
                <a:off x="6053079" y="3749616"/>
                <a:ext cx="4620367" cy="7417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𝑑𝑢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𝑑𝑢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𝑑𝑃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079" y="3749616"/>
                <a:ext cx="4620367" cy="741742"/>
              </a:xfrm>
              <a:prstGeom prst="rect">
                <a:avLst/>
              </a:prstGeom>
              <a:blipFill rotWithShape="1">
                <a:blip r:embed="rId8"/>
                <a:stretch>
                  <a:fillRect b="-3279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47" name="Rounded Rectangle 46"/>
          <p:cNvSpPr/>
          <p:nvPr/>
        </p:nvSpPr>
        <p:spPr>
          <a:xfrm>
            <a:off x="7161110" y="3786464"/>
            <a:ext cx="1449490" cy="704894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itle 1"/>
          <p:cNvSpPr txBox="1"/>
          <p:nvPr/>
        </p:nvSpPr>
        <p:spPr>
          <a:xfrm>
            <a:off x="7312432" y="4375521"/>
            <a:ext cx="3145870" cy="587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2"/>
                </a:solidFill>
              </a:rPr>
              <a:t>advection</a:t>
            </a:r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9999442" y="3768040"/>
            <a:ext cx="602320" cy="704894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itle 1"/>
          <p:cNvSpPr txBox="1"/>
          <p:nvPr/>
        </p:nvSpPr>
        <p:spPr>
          <a:xfrm>
            <a:off x="9869953" y="4343665"/>
            <a:ext cx="3145870" cy="587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2"/>
                </a:solidFill>
              </a:rPr>
              <a:t>external</a:t>
            </a:r>
            <a:endParaRPr lang="en-US" sz="18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9" grpId="0"/>
      <p:bldP spid="50" grpId="0" animBg="1"/>
      <p:bldP spid="5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Height Field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811658" y="838446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Ignoring advection and external acceleration, we get a simple form:</a:t>
            </a:r>
            <a:endParaRPr lang="en-US" sz="2400" dirty="0"/>
          </a:p>
        </p:txBody>
      </p:sp>
      <p:cxnSp>
        <p:nvCxnSpPr>
          <p:cNvPr id="91" name="Straight Arrow Connector 90"/>
          <p:cNvCxnSpPr/>
          <p:nvPr/>
        </p:nvCxnSpPr>
        <p:spPr>
          <a:xfrm>
            <a:off x="811658" y="4338226"/>
            <a:ext cx="106954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V="1">
            <a:off x="1063046" y="3419520"/>
            <a:ext cx="0" cy="18738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3" name="TextBox 92">
                <a:extLst>
                  <a:ext uri="{FF2B5EF4-FFF2-40B4-BE49-F238E27FC236}">
                    <ele attr="{F2DFA389-1BF0-EC42-8E5D-93BEBB2D095E}"/>
                  </a:ext>
                </a:extLst>
              </p:cNvPr>
              <p:cNvSpPr txBox="1"/>
              <p:nvPr/>
            </p:nvSpPr>
            <p:spPr>
              <a:xfrm>
                <a:off x="7881515" y="4342375"/>
                <a:ext cx="17083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N" i="1" dirty="0"/>
              </a:p>
            </p:txBody>
          </p:sp>
        </mc:Choice>
        <mc:Fallback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1515" y="4342375"/>
                <a:ext cx="1708370" cy="276999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TextBox 94">
                <a:extLst>
                  <a:ext uri="{FF2B5EF4-FFF2-40B4-BE49-F238E27FC236}">
                    <ele attr="{F37630E3-14FE-9342-849D-2CA699E2C22B}"/>
                  </a:ext>
                </a:extLst>
              </p:cNvPr>
              <p:cNvSpPr txBox="1"/>
              <p:nvPr/>
            </p:nvSpPr>
            <p:spPr>
              <a:xfrm>
                <a:off x="-202615" y="3405775"/>
                <a:ext cx="170837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2615" y="3405775"/>
                <a:ext cx="1708370" cy="369332"/>
              </a:xfrm>
              <a:prstGeom prst="rect">
                <a:avLst/>
              </a:prstGeom>
              <a:blipFill rotWithShape="1">
                <a:blip r:embed="rId2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14" name="Freeform 113"/>
          <p:cNvSpPr/>
          <p:nvPr/>
        </p:nvSpPr>
        <p:spPr>
          <a:xfrm>
            <a:off x="1069142" y="3583452"/>
            <a:ext cx="10113264" cy="1357263"/>
          </a:xfrm>
          <a:custGeom>
            <a:avLst/>
            <a:gdLst>
              <a:gd name="connsiteX0" fmla="*/ 0 w 10113264"/>
              <a:gd name="connsiteY0" fmla="*/ 1357263 h 1357263"/>
              <a:gd name="connsiteX1" fmla="*/ 1371600 w 10113264"/>
              <a:gd name="connsiteY1" fmla="*/ 31383 h 1357263"/>
              <a:gd name="connsiteX2" fmla="*/ 5129784 w 10113264"/>
              <a:gd name="connsiteY2" fmla="*/ 1329831 h 1357263"/>
              <a:gd name="connsiteX3" fmla="*/ 7891272 w 10113264"/>
              <a:gd name="connsiteY3" fmla="*/ 3951 h 1357263"/>
              <a:gd name="connsiteX4" fmla="*/ 10113264 w 10113264"/>
              <a:gd name="connsiteY4" fmla="*/ 1000647 h 1357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13264" h="1357263">
                <a:moveTo>
                  <a:pt x="0" y="1357263"/>
                </a:moveTo>
                <a:cubicBezTo>
                  <a:pt x="258318" y="696609"/>
                  <a:pt x="516636" y="35955"/>
                  <a:pt x="1371600" y="31383"/>
                </a:cubicBezTo>
                <a:cubicBezTo>
                  <a:pt x="2226564" y="26811"/>
                  <a:pt x="4043172" y="1334403"/>
                  <a:pt x="5129784" y="1329831"/>
                </a:cubicBezTo>
                <a:cubicBezTo>
                  <a:pt x="6216396" y="1325259"/>
                  <a:pt x="7060692" y="58815"/>
                  <a:pt x="7891272" y="3951"/>
                </a:cubicBezTo>
                <a:cubicBezTo>
                  <a:pt x="8721852" y="-50913"/>
                  <a:pt x="9417558" y="474867"/>
                  <a:pt x="10113264" y="1000647"/>
                </a:cubicBezTo>
              </a:path>
            </a:pathLst>
          </a:cu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Arrow Connector 114"/>
          <p:cNvCxnSpPr/>
          <p:nvPr/>
        </p:nvCxnSpPr>
        <p:spPr>
          <a:xfrm flipV="1">
            <a:off x="9015278" y="3590441"/>
            <a:ext cx="0" cy="747786"/>
          </a:xfrm>
          <a:prstGeom prst="straightConnector1">
            <a:avLst/>
          </a:prstGeom>
          <a:ln w="50800">
            <a:solidFill>
              <a:schemeClr val="accent2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TextBox 120">
                <a:extLst>
                  <a:ext uri="{FF2B5EF4-FFF2-40B4-BE49-F238E27FC236}">
                    <ele attr="{A87B3A3F-5B8C-5145-A950-5A13124AD7BD}"/>
                  </a:ext>
                </a:extLst>
              </p:cNvPr>
              <p:cNvSpPr txBox="1"/>
              <p:nvPr/>
            </p:nvSpPr>
            <p:spPr>
              <a:xfrm>
                <a:off x="8388386" y="4338913"/>
                <a:ext cx="17083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CN" i="1" dirty="0"/>
              </a:p>
            </p:txBody>
          </p:sp>
        </mc:Choice>
        <mc:Fallback>
          <p:sp>
            <p:nvSpPr>
              <p:cNvPr id="121" name="TextBox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386" y="4338913"/>
                <a:ext cx="1708370" cy="276999"/>
              </a:xfrm>
              <a:prstGeom prst="rect">
                <a:avLst/>
              </a:prstGeom>
              <a:blipFill rotWithShape="1">
                <a:blip r:embed="rId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43" name="Straight Arrow Connector 42"/>
          <p:cNvCxnSpPr/>
          <p:nvPr/>
        </p:nvCxnSpPr>
        <p:spPr>
          <a:xfrm flipV="1">
            <a:off x="8730768" y="3648456"/>
            <a:ext cx="0" cy="689723"/>
          </a:xfrm>
          <a:prstGeom prst="straightConnector1">
            <a:avLst/>
          </a:prstGeom>
          <a:ln w="50800">
            <a:solidFill>
              <a:schemeClr val="accent4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>
                <a:extLst>
                  <a:ext uri="{FF2B5EF4-FFF2-40B4-BE49-F238E27FC236}">
                    <ele attr="{89FF0577-9A28-D64F-8F58-2AD28EA74C0A}"/>
                  </a:ext>
                </a:extLst>
              </p:cNvPr>
              <p:cNvSpPr/>
              <p:nvPr/>
            </p:nvSpPr>
            <p:spPr>
              <a:xfrm>
                <a:off x="2557766" y="1873000"/>
                <a:ext cx="2332177" cy="7417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𝑑𝑢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𝑑𝑃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CN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766" y="1873000"/>
                <a:ext cx="2332177" cy="741742"/>
              </a:xfrm>
              <a:prstGeom prst="rect">
                <a:avLst/>
              </a:prstGeom>
              <a:blipFill rotWithShape="1">
                <a:blip r:embed="rId4"/>
                <a:stretch>
                  <a:fillRect b="-3279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itle 1">
                <a:extLst>
                  <a:ext uri="{FF2B5EF4-FFF2-40B4-BE49-F238E27FC236}">
                    <ele attr="{95BC6119-3F7A-2648-82C8-C069E57541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65700" y="1960342"/>
                <a:ext cx="1275180" cy="5870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CN" sz="2000" dirty="0">
                    <a:solidFill>
                      <a:schemeClr val="tx1"/>
                    </a:solidFill>
                  </a:rPr>
                  <a:t>: density</a:t>
                </a:r>
              </a:p>
            </p:txBody>
          </p:sp>
        </mc:Choice>
        <mc:Fallback>
          <p:sp>
            <p:nvSpPr>
              <p:cNvPr id="49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700" y="1960342"/>
                <a:ext cx="1275180" cy="58702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itle 1">
                <a:extLst>
                  <a:ext uri="{FF2B5EF4-FFF2-40B4-BE49-F238E27FC236}">
                    <ele attr="{501CC48E-4ABD-2E49-ACEB-F9EF01C461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21694" y="1965680"/>
                <a:ext cx="1874424" cy="5870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sz="2000" dirty="0">
                    <a:solidFill>
                      <a:schemeClr val="tx1"/>
                    </a:solidFill>
                  </a:rPr>
                  <a:t>: pressure</a:t>
                </a:r>
              </a:p>
            </p:txBody>
          </p:sp>
        </mc:Choice>
        <mc:Fallback>
          <p:sp>
            <p:nvSpPr>
              <p:cNvPr id="41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694" y="1965680"/>
                <a:ext cx="1874424" cy="58702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43">
                <a:extLst>
                  <a:ext uri="{FF2B5EF4-FFF2-40B4-BE49-F238E27FC236}">
                    <ele attr="{DA5C30DB-0EE1-2749-9B55-7E4B5E5323AB}"/>
                  </a:ext>
                </a:extLst>
              </p:cNvPr>
              <p:cNvSpPr/>
              <p:nvPr/>
            </p:nvSpPr>
            <p:spPr>
              <a:xfrm>
                <a:off x="8009108" y="3172474"/>
                <a:ext cx="298093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𝑑𝑃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d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108" y="3172474"/>
                <a:ext cx="2980937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itle 1">
                <a:extLst>
                  <a:ext uri="{FF2B5EF4-FFF2-40B4-BE49-F238E27FC236}">
                    <ele attr="{FD4DE6E7-EA3C-3647-A92E-F2AE2273EE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81885" y="4897512"/>
                <a:ext cx="4228465" cy="56583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000" dirty="0"/>
                  <a:t>decreases when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𝑑𝑃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CN" sz="2000" dirty="0"/>
              </a:p>
            </p:txBody>
          </p:sp>
        </mc:Choice>
        <mc:Fallback>
          <p:sp>
            <p:nvSpPr>
              <p:cNvPr id="4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885" y="4897512"/>
                <a:ext cx="4228465" cy="565839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itle 1">
                <a:extLst>
                  <a:ext uri="{FF2B5EF4-FFF2-40B4-BE49-F238E27FC236}">
                    <ele attr="{A047E07F-0CFC-804C-AD69-FEC8CD5E6B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91029" y="5373264"/>
                <a:ext cx="4228465" cy="56583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increases when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𝑑𝑃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CN" sz="2000" dirty="0"/>
              </a:p>
            </p:txBody>
          </p:sp>
        </mc:Choice>
        <mc:Fallback>
          <p:sp>
            <p:nvSpPr>
              <p:cNvPr id="48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029" y="5373264"/>
                <a:ext cx="4228465" cy="565839"/>
              </a:xfrm>
              <a:prstGeom prst="rect">
                <a:avLst/>
              </a:prstGeom>
              <a:blipFill rotWithShape="1">
                <a:blip r:embed="rId9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5" grpId="0"/>
      <p:bldP spid="114" grpId="0" animBg="1"/>
      <p:bldP spid="121" grpId="0"/>
      <p:bldP spid="44" grpId="0"/>
      <p:bldP spid="46" grpId="0"/>
      <p:bldP spid="4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Shallow Wave Equation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811658" y="952621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We now have two equations: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ele attr="{A55ECB40-628A-1544-BA09-925E632BBAD7}"/>
                  </a:ext>
                </a:extLst>
              </p:cNvPr>
              <p:cNvSpPr/>
              <p:nvPr/>
            </p:nvSpPr>
            <p:spPr>
              <a:xfrm>
                <a:off x="1410388" y="2731864"/>
                <a:ext cx="1987851" cy="676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𝑑𝑃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CN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388" y="2731864"/>
                <a:ext cx="1987851" cy="676800"/>
              </a:xfrm>
              <a:prstGeom prst="rect">
                <a:avLst/>
              </a:prstGeom>
              <a:blipFill rotWithShape="1">
                <a:blip r:embed="rId1"/>
                <a:stretch>
                  <a:fillRect b="-12727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ele attr="{5B0F1E55-8EEA-534D-9264-6A2AA3A384AF}"/>
                  </a:ext>
                </a:extLst>
              </p:cNvPr>
              <p:cNvSpPr/>
              <p:nvPr/>
            </p:nvSpPr>
            <p:spPr>
              <a:xfrm>
                <a:off x="1410389" y="1849504"/>
                <a:ext cx="1987852" cy="6785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h𝑢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N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389" y="1849504"/>
                <a:ext cx="1987852" cy="678584"/>
              </a:xfrm>
              <a:prstGeom prst="rect">
                <a:avLst/>
              </a:prstGeom>
              <a:blipFill rotWithShape="1">
                <a:blip r:embed="rId2"/>
                <a:stretch>
                  <a:fillRect b="-5357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ele attr="{1C5C5DD0-48EA-0D47-927C-5846608FA372}"/>
                  </a:ext>
                </a:extLst>
              </p:cNvPr>
              <p:cNvSpPr/>
              <p:nvPr/>
            </p:nvSpPr>
            <p:spPr>
              <a:xfrm>
                <a:off x="8411998" y="1851427"/>
                <a:ext cx="2181623" cy="7099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𝑑𝑥𝑑𝑡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N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1998" y="1851427"/>
                <a:ext cx="2181623" cy="709938"/>
              </a:xfrm>
              <a:prstGeom prst="rect">
                <a:avLst/>
              </a:prstGeom>
              <a:blipFill rotWithShape="1">
                <a:blip r:embed="rId3"/>
                <a:stretch>
                  <a:fillRect b="-3448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ele attr="{1CCEC278-4C0D-A24C-9DB7-1CB839EABDBF}"/>
                  </a:ext>
                </a:extLst>
              </p:cNvPr>
              <p:cNvSpPr/>
              <p:nvPr/>
            </p:nvSpPr>
            <p:spPr>
              <a:xfrm>
                <a:off x="8411998" y="2731864"/>
                <a:ext cx="2181622" cy="76200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𝑑𝑥𝑑𝑡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N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1998" y="2731864"/>
                <a:ext cx="2181622" cy="762003"/>
              </a:xfrm>
              <a:prstGeom prst="rect">
                <a:avLst/>
              </a:prstGeom>
              <a:blipFill rotWithShape="1">
                <a:blip r:embed="rId4"/>
                <a:stretch>
                  <a:fillRect b="-4839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ele attr="{461ADECE-C9E4-FC46-95E0-58758E745655}"/>
                  </a:ext>
                </a:extLst>
              </p:cNvPr>
              <p:cNvSpPr/>
              <p:nvPr/>
            </p:nvSpPr>
            <p:spPr>
              <a:xfrm>
                <a:off x="4322615" y="1850434"/>
                <a:ext cx="2614498" cy="6767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𝑑h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N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615" y="1850434"/>
                <a:ext cx="2614498" cy="676724"/>
              </a:xfrm>
              <a:prstGeom prst="rect">
                <a:avLst/>
              </a:prstGeom>
              <a:blipFill rotWithShape="1">
                <a:blip r:embed="rId5"/>
                <a:stretch>
                  <a:fillRect b="-5455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4" name="Straight Arrow Connector 3"/>
          <p:cNvCxnSpPr>
            <a:stCxn id="7" idx="3"/>
            <a:endCxn id="10" idx="1"/>
          </p:cNvCxnSpPr>
          <p:nvPr/>
        </p:nvCxnSpPr>
        <p:spPr>
          <a:xfrm>
            <a:off x="3398241" y="2188796"/>
            <a:ext cx="924374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ross 10"/>
          <p:cNvSpPr/>
          <p:nvPr/>
        </p:nvSpPr>
        <p:spPr>
          <a:xfrm rot="18898222">
            <a:off x="4891618" y="1814778"/>
            <a:ext cx="758252" cy="748032"/>
          </a:xfrm>
          <a:prstGeom prst="plus">
            <a:avLst>
              <a:gd name="adj" fmla="val 4328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  <a:endCxn id="8" idx="1"/>
          </p:cNvCxnSpPr>
          <p:nvPr/>
        </p:nvCxnSpPr>
        <p:spPr>
          <a:xfrm>
            <a:off x="6937113" y="2188796"/>
            <a:ext cx="1474885" cy="1760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3"/>
            <a:endCxn id="9" idx="1"/>
          </p:cNvCxnSpPr>
          <p:nvPr/>
        </p:nvCxnSpPr>
        <p:spPr>
          <a:xfrm>
            <a:off x="3398239" y="3070264"/>
            <a:ext cx="5013759" cy="4260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ele attr="{563D1DE5-55B4-794E-B61A-815353F81121}"/>
                  </a:ext>
                </a:extLst>
              </p:cNvPr>
              <p:cNvSpPr/>
              <p:nvPr/>
            </p:nvSpPr>
            <p:spPr>
              <a:xfrm>
                <a:off x="7425192" y="1806286"/>
                <a:ext cx="498726" cy="40011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CN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5192" y="1806286"/>
                <a:ext cx="498726" cy="4001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ele attr="{AB03B03F-8995-B140-A9E4-866D1BC369B1}"/>
                  </a:ext>
                </a:extLst>
              </p:cNvPr>
              <p:cNvSpPr/>
              <p:nvPr/>
            </p:nvSpPr>
            <p:spPr>
              <a:xfrm>
                <a:off x="7406821" y="2721348"/>
                <a:ext cx="535468" cy="40011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N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6821" y="2721348"/>
                <a:ext cx="535468" cy="4001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itle 1">
                <a:extLst>
                  <a:ext uri="{FF2B5EF4-FFF2-40B4-BE49-F238E27FC236}">
                    <ele attr="{6D2F8757-2AA3-2D40-AC8A-0895C6CEA3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4742" y="3662517"/>
                <a:ext cx="10839785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We can then eliminate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CN" sz="2400" dirty="0"/>
                  <a:t> and formulate the shallow wave equation:</a:t>
                </a:r>
              </a:p>
            </p:txBody>
          </p:sp>
        </mc:Choice>
        <mc:Fallback>
          <p:sp>
            <p:nvSpPr>
              <p:cNvPr id="2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742" y="3662517"/>
                <a:ext cx="10839785" cy="1068598"/>
              </a:xfrm>
              <a:prstGeom prst="rect">
                <a:avLst/>
              </a:prstGeom>
              <a:blipFill rotWithShape="1">
                <a:blip r:embed="rId8"/>
                <a:stretch>
                  <a:fillRect l="-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ele attr="{8542693C-4B4B-4744-891B-0E88FA5164B0}"/>
                  </a:ext>
                </a:extLst>
              </p:cNvPr>
              <p:cNvSpPr/>
              <p:nvPr/>
            </p:nvSpPr>
            <p:spPr>
              <a:xfrm>
                <a:off x="4986724" y="4552341"/>
                <a:ext cx="1633139" cy="76200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N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724" y="4552341"/>
                <a:ext cx="1633139" cy="762003"/>
              </a:xfrm>
              <a:prstGeom prst="rect">
                <a:avLst/>
              </a:prstGeom>
              <a:blipFill rotWithShape="1">
                <a:blip r:embed="rId9"/>
                <a:stretch>
                  <a:fillRect b="-322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20" grpId="0"/>
      <p:bldP spid="21" grpId="0"/>
      <p:bldP spid="22" grpId="0"/>
      <p:bldP spid="2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3189</Words>
  <Application>WPS 演示</Application>
  <PresentationFormat>Widescreen</PresentationFormat>
  <Paragraphs>632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2" baseType="lpstr">
      <vt:lpstr>Arial</vt:lpstr>
      <vt:lpstr>宋体</vt:lpstr>
      <vt:lpstr>Wingdings</vt:lpstr>
      <vt:lpstr>Calibri Light</vt:lpstr>
      <vt:lpstr>Calibri</vt:lpstr>
      <vt:lpstr>微软雅黑</vt:lpstr>
      <vt:lpstr>Arial Unicode MS</vt:lpstr>
      <vt:lpstr>等线</vt:lpstr>
      <vt:lpstr>Office Theme</vt:lpstr>
      <vt:lpstr>GAMES103: Intro to Physics-Based Animation</vt:lpstr>
      <vt:lpstr>Fluid Effects</vt:lpstr>
      <vt:lpstr>Two Types of Simulation Approaches</vt:lpstr>
      <vt:lpstr>A Height Field Model</vt:lpstr>
      <vt:lpstr>Height Field</vt:lpstr>
      <vt:lpstr>Height Field</vt:lpstr>
      <vt:lpstr>Height Field</vt:lpstr>
      <vt:lpstr>Height Field</vt:lpstr>
      <vt:lpstr>Shallow Wave Equation</vt:lpstr>
      <vt:lpstr>Discretization</vt:lpstr>
      <vt:lpstr>Finite Differencing</vt:lpstr>
      <vt:lpstr>Finite Differencing</vt:lpstr>
      <vt:lpstr>Second-Order Derivatives</vt:lpstr>
      <vt:lpstr>Second-Order Derivatives</vt:lpstr>
      <vt:lpstr>Discretized Shallow Wave Equation </vt:lpstr>
      <vt:lpstr>Volume Preservation</vt:lpstr>
      <vt:lpstr>Volume Preservation – Solution 1</vt:lpstr>
      <vt:lpstr>After-Class Reading</vt:lpstr>
      <vt:lpstr>Volume Preservation – Solution 2</vt:lpstr>
      <vt:lpstr>Pressure</vt:lpstr>
      <vt:lpstr>Viscosity</vt:lpstr>
      <vt:lpstr>Algorithm</vt:lpstr>
      <vt:lpstr>Boundary Conditions</vt:lpstr>
      <vt:lpstr>Algorithm with Neumann Boundaries</vt:lpstr>
      <vt:lpstr>Algorithm with Neumann Boundaries</vt:lpstr>
      <vt:lpstr>Two-Way Coupling</vt:lpstr>
      <vt:lpstr>Two-Way Coupling</vt:lpstr>
      <vt:lpstr>Virtual Height</vt:lpstr>
      <vt:lpstr>Poisson’s Equation</vt:lpstr>
      <vt:lpstr>Poisson’s Equation</vt:lpstr>
      <vt:lpstr>Algorithm with Coupling</vt:lpstr>
      <vt:lpstr>Rigid Body Update</vt:lpstr>
      <vt:lpstr>A Summary For the Day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GAMES 103: Intro to Physics-Based Animation</dc:title>
  <dc:creator>Huamin Wang</dc:creator>
  <cp:lastModifiedBy>张泰源</cp:lastModifiedBy>
  <cp:revision>338</cp:revision>
  <dcterms:created xsi:type="dcterms:W3CDTF">2021-10-05T05:44:00Z</dcterms:created>
  <dcterms:modified xsi:type="dcterms:W3CDTF">2022-01-14T07:44:46Z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2052-11.3.0.9236</vt:lpwstr>
  </property>
</Properties>
</file>